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embeddedFontLst>
    <p:embeddedFont>
      <p:font typeface="Robo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0" roundtripDataSignature="AMtx7mgsrrlugl3f7J9ynkAvX4r9LHOE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slide" Target="slides/slide20.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c78504b09d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gc78504b09d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c78504b09d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gc78504b09d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6edd7250a4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g6edd7250a4_0_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c78504b09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gc78504b09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9b88cf7ea8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 name="Google Shape;192;g9b88cf7ea8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9b88cf7ea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8" name="Google Shape;198;g9b88cf7ea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c672965b7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gc672965b7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c78504b09d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gc78504b09d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6edd7250a4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g6edd7250a4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5" name="Google Shape;21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6edd7250a4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g6edd7250a4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6edd7250a4_2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g6edd7250a4_2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6edd7250a4_2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g6edd7250a4_2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7" name="Google Shape;13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9" name="Google Shape;14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4" name="Google Shape;1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6" name="Google Shape;76;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7" name="Google Shape;7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3" name="Shape 33"/>
        <p:cNvGrpSpPr/>
        <p:nvPr/>
      </p:nvGrpSpPr>
      <p:grpSpPr>
        <a:xfrm>
          <a:off x="0" y="0"/>
          <a:ext cx="0" cy="0"/>
          <a:chOff x="0" y="0"/>
          <a:chExt cx="0" cy="0"/>
        </a:xfrm>
      </p:grpSpPr>
      <p:sp>
        <p:nvSpPr>
          <p:cNvPr id="34" name="Google Shape;34;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 name="Google Shape;36;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2" name="Google Shape;4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 name="Google Shape;69;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3.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 name="Google Shape;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9" name="Google Shape;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10" name="Google Shape;1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 name="Shape 17"/>
        <p:cNvGrpSpPr/>
        <p:nvPr/>
      </p:nvGrpSpPr>
      <p:grpSpPr>
        <a:xfrm>
          <a:off x="0" y="0"/>
          <a:ext cx="0" cy="0"/>
          <a:chOff x="0" y="0"/>
          <a:chExt cx="0" cy="0"/>
        </a:xfrm>
      </p:grpSpPr>
      <p:sp>
        <p:nvSpPr>
          <p:cNvPr id="18" name="Google Shape;1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 name="Google Shape;2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1" name="Google Shape;2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2" name="Google Shape;2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6.png"/><Relationship Id="rId5" Type="http://schemas.openxmlformats.org/officeDocument/2006/relationships/hyperlink" Target="https://www.mergersandinquisitions.com/free-investment-banking-resume-templat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hyperlink" Target="http://www.linkedin.com/in/taylorlasomser" TargetMode="External"/><Relationship Id="rId11" Type="http://schemas.openxmlformats.org/officeDocument/2006/relationships/hyperlink" Target="https://www.linkedin.com/in/aiden-herron/" TargetMode="External"/><Relationship Id="rId10" Type="http://schemas.openxmlformats.org/officeDocument/2006/relationships/hyperlink" Target="https://www.linkedin.com/in/katherine-mariano-ub22/" TargetMode="External"/><Relationship Id="rId12" Type="http://schemas.openxmlformats.org/officeDocument/2006/relationships/hyperlink" Target="https://www.linkedin.com/in/thomasjodias/" TargetMode="External"/><Relationship Id="rId9" Type="http://schemas.openxmlformats.org/officeDocument/2006/relationships/hyperlink" Target="https://www.linkedin.com/in/zmfoster/" TargetMode="External"/><Relationship Id="rId5" Type="http://schemas.openxmlformats.org/officeDocument/2006/relationships/hyperlink" Target="https://www.linkedin.com/in/chrissalvatore66/" TargetMode="External"/><Relationship Id="rId6" Type="http://schemas.openxmlformats.org/officeDocument/2006/relationships/hyperlink" Target="http://www.linkedin.com/in/varunsingh561" TargetMode="External"/><Relationship Id="rId7" Type="http://schemas.openxmlformats.org/officeDocument/2006/relationships/hyperlink" Target="https://www.linkedin.com/in/connormulholland/" TargetMode="External"/><Relationship Id="rId8" Type="http://schemas.openxmlformats.org/officeDocument/2006/relationships/hyperlink" Target="https://www.linkedin.com/in/max-crummy-1a522219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jp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95" name="Shape 95"/>
        <p:cNvGrpSpPr/>
        <p:nvPr/>
      </p:nvGrpSpPr>
      <p:grpSpPr>
        <a:xfrm>
          <a:off x="0" y="0"/>
          <a:ext cx="0" cy="0"/>
          <a:chOff x="0" y="0"/>
          <a:chExt cx="0" cy="0"/>
        </a:xfrm>
      </p:grpSpPr>
      <p:sp>
        <p:nvSpPr>
          <p:cNvPr id="96" name="Google Shape;96;p1"/>
          <p:cNvSpPr txBox="1"/>
          <p:nvPr>
            <p:ph type="ctrTitle"/>
          </p:nvPr>
        </p:nvSpPr>
        <p:spPr>
          <a:xfrm>
            <a:off x="6746628" y="1783959"/>
            <a:ext cx="4645250" cy="28891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Impact"/>
              <a:buNone/>
            </a:pPr>
            <a:r>
              <a:rPr lang="en-US">
                <a:latin typeface="Impact"/>
                <a:ea typeface="Impact"/>
                <a:cs typeface="Impact"/>
                <a:sym typeface="Impact"/>
              </a:rPr>
              <a:t>UB Equity Research Group</a:t>
            </a:r>
            <a:endParaRPr/>
          </a:p>
        </p:txBody>
      </p:sp>
      <p:sp>
        <p:nvSpPr>
          <p:cNvPr id="97" name="Google Shape;97;p1"/>
          <p:cNvSpPr txBox="1"/>
          <p:nvPr>
            <p:ph idx="1" type="subTitle"/>
          </p:nvPr>
        </p:nvSpPr>
        <p:spPr>
          <a:xfrm>
            <a:off x="6746627" y="4750893"/>
            <a:ext cx="4645250" cy="11478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000"/>
              <a:buNone/>
            </a:pPr>
            <a:r>
              <a:rPr lang="en-US" sz="2000"/>
              <a:t>LinkedIn + Resume Workshop, Networking</a:t>
            </a:r>
            <a:endParaRPr/>
          </a:p>
        </p:txBody>
      </p:sp>
      <p:sp>
        <p:nvSpPr>
          <p:cNvPr id="98" name="Google Shape;98;p1"/>
          <p:cNvSpPr/>
          <p:nvPr/>
        </p:nvSpPr>
        <p:spPr>
          <a:xfrm flipH="1">
            <a:off x="0" y="0"/>
            <a:ext cx="6172782" cy="6858000"/>
          </a:xfrm>
          <a:custGeom>
            <a:rect b="b" l="l" r="r" t="t"/>
            <a:pathLst>
              <a:path extrusionOk="0" h="6858000" w="6172782">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picture containing food, glass&#10;&#10;Description automatically generated" id="99" name="Google Shape;99;p1"/>
          <p:cNvPicPr preferRelativeResize="0"/>
          <p:nvPr/>
        </p:nvPicPr>
        <p:blipFill rotWithShape="1">
          <a:blip r:embed="rId3">
            <a:alphaModFix/>
          </a:blip>
          <a:srcRect b="-1" l="20668" r="20695" t="0"/>
          <a:stretch/>
        </p:blipFill>
        <p:spPr>
          <a:xfrm>
            <a:off x="20" y="10"/>
            <a:ext cx="6024134" cy="6857990"/>
          </a:xfrm>
          <a:custGeom>
            <a:rect b="b" l="l" r="r" t="t"/>
            <a:pathLst>
              <a:path extrusionOk="0" h="6858000" w="6024154">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6" name="Shape 156"/>
        <p:cNvGrpSpPr/>
        <p:nvPr/>
      </p:nvGrpSpPr>
      <p:grpSpPr>
        <a:xfrm>
          <a:off x="0" y="0"/>
          <a:ext cx="0" cy="0"/>
          <a:chOff x="0" y="0"/>
          <a:chExt cx="0" cy="0"/>
        </a:xfrm>
      </p:grpSpPr>
      <p:sp>
        <p:nvSpPr>
          <p:cNvPr id="157" name="Google Shape;157;gc78504b09d_0_10"/>
          <p:cNvSpPr txBox="1"/>
          <p:nvPr>
            <p:ph type="title"/>
          </p:nvPr>
        </p:nvSpPr>
        <p:spPr>
          <a:xfrm>
            <a:off x="493150" y="0"/>
            <a:ext cx="10515600" cy="704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sz="4500" u="sng">
                <a:solidFill>
                  <a:srgbClr val="000000"/>
                </a:solidFill>
                <a:latin typeface="Arial"/>
                <a:ea typeface="Arial"/>
                <a:cs typeface="Arial"/>
                <a:sym typeface="Arial"/>
              </a:rPr>
              <a:t>Interview Preparation</a:t>
            </a:r>
            <a:endParaRPr sz="4500" u="sng">
              <a:solidFill>
                <a:srgbClr val="000000"/>
              </a:solidFill>
              <a:latin typeface="Arial"/>
              <a:ea typeface="Arial"/>
              <a:cs typeface="Arial"/>
              <a:sym typeface="Arial"/>
            </a:endParaRPr>
          </a:p>
        </p:txBody>
      </p:sp>
      <p:sp>
        <p:nvSpPr>
          <p:cNvPr id="158" name="Google Shape;158;gc78504b09d_0_10"/>
          <p:cNvSpPr txBox="1"/>
          <p:nvPr>
            <p:ph idx="1" type="body"/>
          </p:nvPr>
        </p:nvSpPr>
        <p:spPr>
          <a:xfrm>
            <a:off x="224950" y="782700"/>
            <a:ext cx="11348700" cy="6075300"/>
          </a:xfrm>
          <a:prstGeom prst="rect">
            <a:avLst/>
          </a:prstGeom>
          <a:noFill/>
          <a:ln>
            <a:noFill/>
          </a:ln>
        </p:spPr>
        <p:txBody>
          <a:bodyPr anchorCtr="0" anchor="t" bIns="45700" lIns="91425" spcFirstLastPara="1" rIns="91425" wrap="square" tIns="45700">
            <a:normAutofit/>
          </a:bodyPr>
          <a:lstStyle/>
          <a:p>
            <a:pPr indent="-368300" lvl="0" marL="457200" rtl="0" algn="l">
              <a:lnSpc>
                <a:spcPct val="115000"/>
              </a:lnSpc>
              <a:spcBef>
                <a:spcPts val="0"/>
              </a:spcBef>
              <a:spcAft>
                <a:spcPts val="0"/>
              </a:spcAft>
              <a:buSzPts val="2200"/>
              <a:buFont typeface="Roboto"/>
              <a:buChar char="•"/>
            </a:pPr>
            <a:r>
              <a:rPr lang="en-US" sz="2200">
                <a:latin typeface="Roboto"/>
                <a:ea typeface="Roboto"/>
                <a:cs typeface="Roboto"/>
                <a:sym typeface="Roboto"/>
              </a:rPr>
              <a:t>Most questions will be behavioral usually, but can be also technical. (Examples?)</a:t>
            </a:r>
            <a:endParaRPr sz="2200">
              <a:latin typeface="Roboto"/>
              <a:ea typeface="Roboto"/>
              <a:cs typeface="Roboto"/>
              <a:sym typeface="Roboto"/>
            </a:endParaRPr>
          </a:p>
          <a:p>
            <a:pPr indent="-368300" lvl="0" marL="457200" rtl="0" algn="l">
              <a:lnSpc>
                <a:spcPct val="115000"/>
              </a:lnSpc>
              <a:spcBef>
                <a:spcPts val="0"/>
              </a:spcBef>
              <a:spcAft>
                <a:spcPts val="0"/>
              </a:spcAft>
              <a:buSzPts val="2200"/>
              <a:buFont typeface="Roboto"/>
              <a:buChar char="•"/>
            </a:pPr>
            <a:r>
              <a:rPr lang="en-US" sz="2200">
                <a:latin typeface="Roboto"/>
                <a:ea typeface="Roboto"/>
                <a:cs typeface="Roboto"/>
                <a:sym typeface="Roboto"/>
              </a:rPr>
              <a:t>Know your technicals. (Don’t say you know Python, but you really don’t...etc)</a:t>
            </a:r>
            <a:endParaRPr sz="2200">
              <a:latin typeface="Roboto"/>
              <a:ea typeface="Roboto"/>
              <a:cs typeface="Roboto"/>
              <a:sym typeface="Roboto"/>
            </a:endParaRPr>
          </a:p>
          <a:p>
            <a:pPr indent="-368300" lvl="0" marL="457200" rtl="0" algn="l">
              <a:lnSpc>
                <a:spcPct val="115000"/>
              </a:lnSpc>
              <a:spcBef>
                <a:spcPts val="0"/>
              </a:spcBef>
              <a:spcAft>
                <a:spcPts val="0"/>
              </a:spcAft>
              <a:buSzPts val="2200"/>
              <a:buFont typeface="Roboto"/>
              <a:buChar char="•"/>
            </a:pPr>
            <a:r>
              <a:rPr lang="en-US" sz="2200">
                <a:latin typeface="Roboto"/>
                <a:ea typeface="Roboto"/>
                <a:cs typeface="Roboto"/>
                <a:sym typeface="Roboto"/>
              </a:rPr>
              <a:t>Sign up for practice interviews to get more comfortable, when the time comes for an internship/Job.  </a:t>
            </a:r>
            <a:endParaRPr sz="2200">
              <a:latin typeface="Roboto"/>
              <a:ea typeface="Roboto"/>
              <a:cs typeface="Roboto"/>
              <a:sym typeface="Roboto"/>
            </a:endParaRPr>
          </a:p>
          <a:p>
            <a:pPr indent="-368300" lvl="0" marL="457200" rtl="0" algn="l">
              <a:lnSpc>
                <a:spcPct val="115000"/>
              </a:lnSpc>
              <a:spcBef>
                <a:spcPts val="0"/>
              </a:spcBef>
              <a:spcAft>
                <a:spcPts val="0"/>
              </a:spcAft>
              <a:buSzPts val="2200"/>
              <a:buFont typeface="Roboto"/>
              <a:buChar char="•"/>
            </a:pPr>
            <a:r>
              <a:rPr lang="en-US" sz="2200">
                <a:latin typeface="Roboto"/>
                <a:ea typeface="Roboto"/>
                <a:cs typeface="Roboto"/>
                <a:sym typeface="Roboto"/>
              </a:rPr>
              <a:t>Firm handshake when you meet the interviewer</a:t>
            </a:r>
            <a:endParaRPr sz="2200">
              <a:latin typeface="Roboto"/>
              <a:ea typeface="Roboto"/>
              <a:cs typeface="Roboto"/>
              <a:sym typeface="Roboto"/>
            </a:endParaRPr>
          </a:p>
          <a:p>
            <a:pPr indent="-368300" lvl="0" marL="457200" rtl="0" algn="l">
              <a:lnSpc>
                <a:spcPct val="115000"/>
              </a:lnSpc>
              <a:spcBef>
                <a:spcPts val="0"/>
              </a:spcBef>
              <a:spcAft>
                <a:spcPts val="0"/>
              </a:spcAft>
              <a:buSzPts val="2200"/>
              <a:buFont typeface="Roboto"/>
              <a:buChar char="•"/>
            </a:pPr>
            <a:r>
              <a:rPr lang="en-US" sz="2200">
                <a:latin typeface="Roboto"/>
                <a:ea typeface="Roboto"/>
                <a:cs typeface="Roboto"/>
                <a:sym typeface="Roboto"/>
              </a:rPr>
              <a:t>Make sure to maintain good eye contact during the interview. </a:t>
            </a:r>
            <a:endParaRPr sz="2200">
              <a:latin typeface="Roboto"/>
              <a:ea typeface="Roboto"/>
              <a:cs typeface="Roboto"/>
              <a:sym typeface="Roboto"/>
            </a:endParaRPr>
          </a:p>
          <a:p>
            <a:pPr indent="-368300" lvl="0" marL="457200" rtl="0" algn="l">
              <a:lnSpc>
                <a:spcPct val="115000"/>
              </a:lnSpc>
              <a:spcBef>
                <a:spcPts val="0"/>
              </a:spcBef>
              <a:spcAft>
                <a:spcPts val="0"/>
              </a:spcAft>
              <a:buSzPts val="2200"/>
              <a:buFont typeface="Roboto"/>
              <a:buChar char="•"/>
            </a:pPr>
            <a:r>
              <a:rPr lang="en-US" sz="2200">
                <a:latin typeface="Roboto"/>
                <a:ea typeface="Roboto"/>
                <a:cs typeface="Roboto"/>
                <a:sym typeface="Roboto"/>
              </a:rPr>
              <a:t>ALWAYS ask at least 3-5 questions after the interview. </a:t>
            </a:r>
            <a:endParaRPr sz="2200">
              <a:solidFill>
                <a:srgbClr val="000000"/>
              </a:solidFill>
              <a:latin typeface="Roboto"/>
              <a:ea typeface="Roboto"/>
              <a:cs typeface="Roboto"/>
              <a:sym typeface="Roboto"/>
            </a:endParaRPr>
          </a:p>
          <a:p>
            <a:pPr indent="0" lvl="0" marL="457200" rtl="0" algn="l">
              <a:lnSpc>
                <a:spcPct val="115000"/>
              </a:lnSpc>
              <a:spcBef>
                <a:spcPts val="1600"/>
              </a:spcBef>
              <a:spcAft>
                <a:spcPts val="1600"/>
              </a:spcAft>
              <a:buSzPts val="1800"/>
              <a:buNone/>
            </a:pPr>
            <a:r>
              <a:t/>
            </a:r>
            <a:endParaRPr sz="2400">
              <a:solidFill>
                <a:srgbClr val="000000"/>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2" name="Shape 162"/>
        <p:cNvGrpSpPr/>
        <p:nvPr/>
      </p:nvGrpSpPr>
      <p:grpSpPr>
        <a:xfrm>
          <a:off x="0" y="0"/>
          <a:ext cx="0" cy="0"/>
          <a:chOff x="0" y="0"/>
          <a:chExt cx="0" cy="0"/>
        </a:xfrm>
      </p:grpSpPr>
      <p:sp>
        <p:nvSpPr>
          <p:cNvPr id="163" name="Google Shape;163;gc78504b09d_0_5"/>
          <p:cNvSpPr txBox="1"/>
          <p:nvPr>
            <p:ph type="title"/>
          </p:nvPr>
        </p:nvSpPr>
        <p:spPr>
          <a:xfrm>
            <a:off x="838200" y="206975"/>
            <a:ext cx="11071200" cy="1095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sz="3800" u="sng">
                <a:solidFill>
                  <a:srgbClr val="000000"/>
                </a:solidFill>
                <a:latin typeface="Arial"/>
                <a:ea typeface="Arial"/>
                <a:cs typeface="Arial"/>
                <a:sym typeface="Arial"/>
              </a:rPr>
              <a:t>Aspects of a Great Resume &amp; How to Stand Out</a:t>
            </a:r>
            <a:endParaRPr sz="3800" u="sng">
              <a:solidFill>
                <a:srgbClr val="000000"/>
              </a:solidFill>
              <a:latin typeface="Arial"/>
              <a:ea typeface="Arial"/>
              <a:cs typeface="Arial"/>
              <a:sym typeface="Arial"/>
            </a:endParaRPr>
          </a:p>
        </p:txBody>
      </p:sp>
      <p:sp>
        <p:nvSpPr>
          <p:cNvPr id="164" name="Google Shape;164;gc78504b09d_0_5"/>
          <p:cNvSpPr txBox="1"/>
          <p:nvPr>
            <p:ph idx="1" type="body"/>
          </p:nvPr>
        </p:nvSpPr>
        <p:spPr>
          <a:xfrm>
            <a:off x="104950" y="1143875"/>
            <a:ext cx="10515600" cy="5492100"/>
          </a:xfrm>
          <a:prstGeom prst="rect">
            <a:avLst/>
          </a:prstGeom>
          <a:noFill/>
          <a:ln>
            <a:noFill/>
          </a:ln>
        </p:spPr>
        <p:txBody>
          <a:bodyPr anchorCtr="0" anchor="t" bIns="45700" lIns="91425" spcFirstLastPara="1" rIns="91425" wrap="square" tIns="45700">
            <a:normAutofit/>
          </a:bodyPr>
          <a:lstStyle/>
          <a:p>
            <a:pPr indent="-381000" lvl="0" marL="457200" rtl="0" algn="l">
              <a:lnSpc>
                <a:spcPct val="115000"/>
              </a:lnSpc>
              <a:spcBef>
                <a:spcPts val="0"/>
              </a:spcBef>
              <a:spcAft>
                <a:spcPts val="0"/>
              </a:spcAft>
              <a:buClr>
                <a:srgbClr val="000000"/>
              </a:buClr>
              <a:buSzPts val="2400"/>
              <a:buFont typeface="Roboto"/>
              <a:buChar char="•"/>
            </a:pPr>
            <a:r>
              <a:rPr lang="en-US" sz="2400">
                <a:solidFill>
                  <a:srgbClr val="000000"/>
                </a:solidFill>
                <a:latin typeface="Roboto"/>
                <a:ea typeface="Roboto"/>
                <a:cs typeface="Roboto"/>
                <a:sym typeface="Roboto"/>
              </a:rPr>
              <a:t>High GPA (depends where applying)</a:t>
            </a:r>
            <a:endParaRPr sz="2400">
              <a:solidFill>
                <a:srgbClr val="000000"/>
              </a:solidFill>
              <a:latin typeface="Roboto"/>
              <a:ea typeface="Roboto"/>
              <a:cs typeface="Roboto"/>
              <a:sym typeface="Roboto"/>
            </a:endParaRPr>
          </a:p>
          <a:p>
            <a:pPr indent="-381000" lvl="1" marL="914400" rtl="0" algn="l">
              <a:lnSpc>
                <a:spcPct val="115000"/>
              </a:lnSpc>
              <a:spcBef>
                <a:spcPts val="0"/>
              </a:spcBef>
              <a:spcAft>
                <a:spcPts val="0"/>
              </a:spcAft>
              <a:buClr>
                <a:srgbClr val="000000"/>
              </a:buClr>
              <a:buSzPts val="2400"/>
              <a:buFont typeface="Roboto"/>
              <a:buChar char="•"/>
            </a:pPr>
            <a:r>
              <a:rPr lang="en-US">
                <a:solidFill>
                  <a:srgbClr val="000000"/>
                </a:solidFill>
                <a:latin typeface="Roboto"/>
                <a:ea typeface="Roboto"/>
                <a:cs typeface="Roboto"/>
                <a:sym typeface="Roboto"/>
              </a:rPr>
              <a:t>Don’t list your GPA if it isn’t strong</a:t>
            </a:r>
            <a:endParaRPr sz="2400">
              <a:solidFill>
                <a:srgbClr val="000000"/>
              </a:solidFill>
              <a:latin typeface="Roboto"/>
              <a:ea typeface="Roboto"/>
              <a:cs typeface="Roboto"/>
              <a:sym typeface="Roboto"/>
            </a:endParaRPr>
          </a:p>
          <a:p>
            <a:pPr indent="-381000" lvl="0" marL="457200" rtl="0" algn="l">
              <a:lnSpc>
                <a:spcPct val="115000"/>
              </a:lnSpc>
              <a:spcBef>
                <a:spcPts val="0"/>
              </a:spcBef>
              <a:spcAft>
                <a:spcPts val="0"/>
              </a:spcAft>
              <a:buClr>
                <a:srgbClr val="000000"/>
              </a:buClr>
              <a:buSzPts val="2400"/>
              <a:buFont typeface="Roboto"/>
              <a:buChar char="•"/>
            </a:pPr>
            <a:r>
              <a:rPr lang="en-US" sz="2400">
                <a:solidFill>
                  <a:srgbClr val="000000"/>
                </a:solidFill>
                <a:latin typeface="Roboto"/>
                <a:ea typeface="Roboto"/>
                <a:cs typeface="Roboto"/>
                <a:sym typeface="Roboto"/>
              </a:rPr>
              <a:t>Internships ( Ideally 1-3 prior to graduation) </a:t>
            </a:r>
            <a:endParaRPr sz="2400">
              <a:solidFill>
                <a:srgbClr val="000000"/>
              </a:solidFill>
              <a:latin typeface="Roboto"/>
              <a:ea typeface="Roboto"/>
              <a:cs typeface="Roboto"/>
              <a:sym typeface="Roboto"/>
            </a:endParaRPr>
          </a:p>
          <a:p>
            <a:pPr indent="-381000" lvl="0" marL="457200" rtl="0" algn="l">
              <a:lnSpc>
                <a:spcPct val="115000"/>
              </a:lnSpc>
              <a:spcBef>
                <a:spcPts val="0"/>
              </a:spcBef>
              <a:spcAft>
                <a:spcPts val="0"/>
              </a:spcAft>
              <a:buClr>
                <a:srgbClr val="000000"/>
              </a:buClr>
              <a:buSzPts val="2400"/>
              <a:buFont typeface="Roboto"/>
              <a:buChar char="•"/>
            </a:pPr>
            <a:r>
              <a:rPr lang="en-US" sz="2400">
                <a:solidFill>
                  <a:srgbClr val="000000"/>
                </a:solidFill>
                <a:latin typeface="Roboto"/>
                <a:ea typeface="Roboto"/>
                <a:cs typeface="Roboto"/>
                <a:sym typeface="Roboto"/>
              </a:rPr>
              <a:t>Work experience</a:t>
            </a:r>
            <a:endParaRPr sz="2400">
              <a:solidFill>
                <a:srgbClr val="000000"/>
              </a:solidFill>
              <a:latin typeface="Roboto"/>
              <a:ea typeface="Roboto"/>
              <a:cs typeface="Roboto"/>
              <a:sym typeface="Roboto"/>
            </a:endParaRPr>
          </a:p>
          <a:p>
            <a:pPr indent="-381000" lvl="0" marL="457200" rtl="0" algn="l">
              <a:lnSpc>
                <a:spcPct val="115000"/>
              </a:lnSpc>
              <a:spcBef>
                <a:spcPts val="0"/>
              </a:spcBef>
              <a:spcAft>
                <a:spcPts val="0"/>
              </a:spcAft>
              <a:buClr>
                <a:srgbClr val="000000"/>
              </a:buClr>
              <a:buSzPts val="2400"/>
              <a:buFont typeface="Roboto"/>
              <a:buChar char="•"/>
            </a:pPr>
            <a:r>
              <a:rPr lang="en-US" sz="2400">
                <a:solidFill>
                  <a:srgbClr val="000000"/>
                </a:solidFill>
                <a:latin typeface="Roboto"/>
                <a:ea typeface="Roboto"/>
                <a:cs typeface="Roboto"/>
                <a:sym typeface="Roboto"/>
              </a:rPr>
              <a:t>Club &amp; extra curricular activities </a:t>
            </a:r>
            <a:endParaRPr sz="2400">
              <a:solidFill>
                <a:srgbClr val="000000"/>
              </a:solidFill>
              <a:latin typeface="Roboto"/>
              <a:ea typeface="Roboto"/>
              <a:cs typeface="Roboto"/>
              <a:sym typeface="Roboto"/>
            </a:endParaRPr>
          </a:p>
          <a:p>
            <a:pPr indent="-381000" lvl="0" marL="457200" rtl="0" algn="l">
              <a:lnSpc>
                <a:spcPct val="115000"/>
              </a:lnSpc>
              <a:spcBef>
                <a:spcPts val="0"/>
              </a:spcBef>
              <a:spcAft>
                <a:spcPts val="0"/>
              </a:spcAft>
              <a:buClr>
                <a:srgbClr val="000000"/>
              </a:buClr>
              <a:buSzPts val="2400"/>
              <a:buFont typeface="Roboto"/>
              <a:buChar char="•"/>
            </a:pPr>
            <a:r>
              <a:rPr lang="en-US" sz="2400">
                <a:solidFill>
                  <a:srgbClr val="000000"/>
                </a:solidFill>
                <a:latin typeface="Roboto"/>
                <a:ea typeface="Roboto"/>
                <a:cs typeface="Roboto"/>
                <a:sym typeface="Roboto"/>
              </a:rPr>
              <a:t>Learn technical skills. (e.g. Excel, programming etc.)</a:t>
            </a:r>
            <a:endParaRPr sz="2400">
              <a:solidFill>
                <a:srgbClr val="000000"/>
              </a:solidFill>
              <a:latin typeface="Roboto"/>
              <a:ea typeface="Roboto"/>
              <a:cs typeface="Roboto"/>
              <a:sym typeface="Roboto"/>
            </a:endParaRPr>
          </a:p>
          <a:p>
            <a:pPr indent="-381000" lvl="0" marL="457200" rtl="0" algn="l">
              <a:lnSpc>
                <a:spcPct val="115000"/>
              </a:lnSpc>
              <a:spcBef>
                <a:spcPts val="0"/>
              </a:spcBef>
              <a:spcAft>
                <a:spcPts val="0"/>
              </a:spcAft>
              <a:buClr>
                <a:srgbClr val="000000"/>
              </a:buClr>
              <a:buSzPts val="2400"/>
              <a:buFont typeface="Roboto"/>
              <a:buChar char="•"/>
            </a:pPr>
            <a:r>
              <a:rPr lang="en-US" sz="2400">
                <a:solidFill>
                  <a:srgbClr val="000000"/>
                </a:solidFill>
                <a:latin typeface="Roboto"/>
                <a:ea typeface="Roboto"/>
                <a:cs typeface="Roboto"/>
                <a:sym typeface="Roboto"/>
              </a:rPr>
              <a:t>Volunteering</a:t>
            </a:r>
            <a:endParaRPr sz="2400">
              <a:solidFill>
                <a:srgbClr val="000000"/>
              </a:solidFill>
              <a:latin typeface="Roboto"/>
              <a:ea typeface="Roboto"/>
              <a:cs typeface="Roboto"/>
              <a:sym typeface="Roboto"/>
            </a:endParaRPr>
          </a:p>
          <a:p>
            <a:pPr indent="-381000" lvl="0" marL="457200" rtl="0" algn="l">
              <a:lnSpc>
                <a:spcPct val="115000"/>
              </a:lnSpc>
              <a:spcBef>
                <a:spcPts val="0"/>
              </a:spcBef>
              <a:spcAft>
                <a:spcPts val="0"/>
              </a:spcAft>
              <a:buClr>
                <a:srgbClr val="000000"/>
              </a:buClr>
              <a:buSzPts val="2400"/>
              <a:buFont typeface="Roboto"/>
              <a:buChar char="•"/>
            </a:pPr>
            <a:r>
              <a:rPr lang="en-US" sz="2400">
                <a:solidFill>
                  <a:srgbClr val="000000"/>
                </a:solidFill>
                <a:latin typeface="Roboto"/>
                <a:ea typeface="Roboto"/>
                <a:cs typeface="Roboto"/>
                <a:sym typeface="Roboto"/>
              </a:rPr>
              <a:t>One page</a:t>
            </a:r>
            <a:endParaRPr sz="2400">
              <a:solidFill>
                <a:srgbClr val="000000"/>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8" name="Shape 168"/>
        <p:cNvGrpSpPr/>
        <p:nvPr/>
      </p:nvGrpSpPr>
      <p:grpSpPr>
        <a:xfrm>
          <a:off x="0" y="0"/>
          <a:ext cx="0" cy="0"/>
          <a:chOff x="0" y="0"/>
          <a:chExt cx="0" cy="0"/>
        </a:xfrm>
      </p:grpSpPr>
      <p:sp>
        <p:nvSpPr>
          <p:cNvPr id="169" name="Google Shape;169;p6"/>
          <p:cNvSpPr txBox="1"/>
          <p:nvPr>
            <p:ph type="title"/>
          </p:nvPr>
        </p:nvSpPr>
        <p:spPr>
          <a:xfrm>
            <a:off x="838200" y="206975"/>
            <a:ext cx="11071200" cy="1095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sz="3800" u="sng">
                <a:solidFill>
                  <a:srgbClr val="000000"/>
                </a:solidFill>
                <a:latin typeface="Arial"/>
                <a:ea typeface="Arial"/>
                <a:cs typeface="Arial"/>
                <a:sym typeface="Arial"/>
              </a:rPr>
              <a:t>Aspects of a Great Resume &amp; How to Stand Out</a:t>
            </a:r>
            <a:endParaRPr sz="3800" u="sng">
              <a:solidFill>
                <a:srgbClr val="000000"/>
              </a:solidFill>
              <a:latin typeface="Arial"/>
              <a:ea typeface="Arial"/>
              <a:cs typeface="Arial"/>
              <a:sym typeface="Arial"/>
            </a:endParaRPr>
          </a:p>
        </p:txBody>
      </p:sp>
      <p:sp>
        <p:nvSpPr>
          <p:cNvPr id="170" name="Google Shape;170;p6"/>
          <p:cNvSpPr txBox="1"/>
          <p:nvPr>
            <p:ph idx="1" type="body"/>
          </p:nvPr>
        </p:nvSpPr>
        <p:spPr>
          <a:xfrm>
            <a:off x="104950" y="1143875"/>
            <a:ext cx="10995600" cy="5492100"/>
          </a:xfrm>
          <a:prstGeom prst="rect">
            <a:avLst/>
          </a:prstGeom>
          <a:noFill/>
          <a:ln>
            <a:noFill/>
          </a:ln>
        </p:spPr>
        <p:txBody>
          <a:bodyPr anchorCtr="0" anchor="t" bIns="45700" lIns="91425" spcFirstLastPara="1" rIns="91425" wrap="square" tIns="45700">
            <a:normAutofit/>
          </a:bodyPr>
          <a:lstStyle/>
          <a:p>
            <a:pPr indent="-381000" lvl="0" marL="457200" rtl="0" algn="l">
              <a:lnSpc>
                <a:spcPct val="115000"/>
              </a:lnSpc>
              <a:spcBef>
                <a:spcPts val="0"/>
              </a:spcBef>
              <a:spcAft>
                <a:spcPts val="0"/>
              </a:spcAft>
              <a:buSzPts val="2400"/>
              <a:buFont typeface="Roboto"/>
              <a:buChar char="•"/>
            </a:pPr>
            <a:r>
              <a:rPr lang="en-US" sz="2400">
                <a:latin typeface="Roboto"/>
                <a:ea typeface="Roboto"/>
                <a:cs typeface="Roboto"/>
                <a:sym typeface="Roboto"/>
              </a:rPr>
              <a:t>Cater your resume to your strengths.</a:t>
            </a:r>
            <a:endParaRPr sz="2400">
              <a:latin typeface="Roboto"/>
              <a:ea typeface="Roboto"/>
              <a:cs typeface="Roboto"/>
              <a:sym typeface="Roboto"/>
            </a:endParaRPr>
          </a:p>
          <a:p>
            <a:pPr indent="-381000" lvl="0" marL="457200" rtl="0" algn="l">
              <a:lnSpc>
                <a:spcPct val="115000"/>
              </a:lnSpc>
              <a:spcBef>
                <a:spcPts val="0"/>
              </a:spcBef>
              <a:spcAft>
                <a:spcPts val="0"/>
              </a:spcAft>
              <a:buSzPts val="2400"/>
              <a:buFont typeface="Roboto"/>
              <a:buChar char="•"/>
            </a:pPr>
            <a:r>
              <a:rPr lang="en-US" sz="2400">
                <a:latin typeface="Roboto"/>
                <a:ea typeface="Roboto"/>
                <a:cs typeface="Roboto"/>
                <a:sym typeface="Roboto"/>
              </a:rPr>
              <a:t>Leadership, leadership, leadership</a:t>
            </a:r>
            <a:endParaRPr sz="2400">
              <a:latin typeface="Roboto"/>
              <a:ea typeface="Roboto"/>
              <a:cs typeface="Roboto"/>
              <a:sym typeface="Roboto"/>
            </a:endParaRPr>
          </a:p>
          <a:p>
            <a:pPr indent="-381000" lvl="0" marL="457200" rtl="0" algn="l">
              <a:lnSpc>
                <a:spcPct val="115000"/>
              </a:lnSpc>
              <a:spcBef>
                <a:spcPts val="0"/>
              </a:spcBef>
              <a:spcAft>
                <a:spcPts val="0"/>
              </a:spcAft>
              <a:buSzPts val="2400"/>
              <a:buFont typeface="Roboto"/>
              <a:buChar char="•"/>
            </a:pPr>
            <a:r>
              <a:rPr lang="en-US" sz="2400">
                <a:latin typeface="Roboto"/>
                <a:ea typeface="Roboto"/>
                <a:cs typeface="Roboto"/>
                <a:sym typeface="Roboto"/>
              </a:rPr>
              <a:t>Use strong action words such as Created, Supervised, Executed and Analyzed</a:t>
            </a:r>
            <a:endParaRPr sz="2400">
              <a:latin typeface="Roboto"/>
              <a:ea typeface="Roboto"/>
              <a:cs typeface="Roboto"/>
              <a:sym typeface="Roboto"/>
            </a:endParaRPr>
          </a:p>
          <a:p>
            <a:pPr indent="-381000" lvl="1" marL="914400" rtl="0" algn="l">
              <a:lnSpc>
                <a:spcPct val="115000"/>
              </a:lnSpc>
              <a:spcBef>
                <a:spcPts val="0"/>
              </a:spcBef>
              <a:spcAft>
                <a:spcPts val="0"/>
              </a:spcAft>
              <a:buSzPts val="2400"/>
              <a:buFont typeface="Roboto"/>
              <a:buChar char="•"/>
            </a:pPr>
            <a:r>
              <a:rPr lang="en-US">
                <a:latin typeface="Roboto"/>
                <a:ea typeface="Roboto"/>
                <a:cs typeface="Roboto"/>
                <a:sym typeface="Roboto"/>
              </a:rPr>
              <a:t>Don’t be afraid to go to the internet for help.</a:t>
            </a:r>
            <a:endParaRPr>
              <a:latin typeface="Roboto"/>
              <a:ea typeface="Roboto"/>
              <a:cs typeface="Roboto"/>
              <a:sym typeface="Roboto"/>
            </a:endParaRPr>
          </a:p>
          <a:p>
            <a:pPr indent="-342900" lvl="1" marL="914400" rtl="0" algn="l">
              <a:lnSpc>
                <a:spcPct val="115000"/>
              </a:lnSpc>
              <a:spcBef>
                <a:spcPts val="0"/>
              </a:spcBef>
              <a:spcAft>
                <a:spcPts val="0"/>
              </a:spcAft>
              <a:buSzPts val="1800"/>
              <a:buFont typeface="Roboto"/>
              <a:buChar char="•"/>
            </a:pPr>
            <a:r>
              <a:rPr lang="en-US">
                <a:latin typeface="Roboto"/>
                <a:ea typeface="Roboto"/>
                <a:cs typeface="Roboto"/>
                <a:sym typeface="Roboto"/>
              </a:rPr>
              <a:t>Applicable for any job no matter what field</a:t>
            </a:r>
            <a:endParaRPr>
              <a:latin typeface="Roboto"/>
              <a:ea typeface="Roboto"/>
              <a:cs typeface="Roboto"/>
              <a:sym typeface="Roboto"/>
            </a:endParaRPr>
          </a:p>
          <a:p>
            <a:pPr indent="-381000" lvl="0" marL="457200" rtl="0" algn="l">
              <a:lnSpc>
                <a:spcPct val="115000"/>
              </a:lnSpc>
              <a:spcBef>
                <a:spcPts val="0"/>
              </a:spcBef>
              <a:spcAft>
                <a:spcPts val="0"/>
              </a:spcAft>
              <a:buSzPts val="2400"/>
              <a:buFont typeface="Roboto"/>
              <a:buChar char="•"/>
            </a:pPr>
            <a:r>
              <a:rPr lang="en-US" sz="2400">
                <a:latin typeface="Roboto"/>
                <a:ea typeface="Roboto"/>
                <a:cs typeface="Roboto"/>
                <a:sym typeface="Roboto"/>
              </a:rPr>
              <a:t>Try to have as little free space as possible while keeping the page organized. </a:t>
            </a:r>
            <a:r>
              <a:rPr lang="en-US" sz="2400" u="sng">
                <a:latin typeface="Roboto"/>
                <a:ea typeface="Roboto"/>
                <a:cs typeface="Roboto"/>
                <a:sym typeface="Roboto"/>
              </a:rPr>
              <a:t>Do not</a:t>
            </a:r>
            <a:r>
              <a:rPr lang="en-US" sz="2400">
                <a:latin typeface="Roboto"/>
                <a:ea typeface="Roboto"/>
                <a:cs typeface="Roboto"/>
                <a:sym typeface="Roboto"/>
              </a:rPr>
              <a:t> beat around the bush. </a:t>
            </a:r>
            <a:endParaRPr sz="2400">
              <a:latin typeface="Roboto"/>
              <a:ea typeface="Roboto"/>
              <a:cs typeface="Roboto"/>
              <a:sym typeface="Roboto"/>
            </a:endParaRPr>
          </a:p>
          <a:p>
            <a:pPr indent="-381000" lvl="0" marL="457200" rtl="0" algn="l">
              <a:lnSpc>
                <a:spcPct val="115000"/>
              </a:lnSpc>
              <a:spcBef>
                <a:spcPts val="0"/>
              </a:spcBef>
              <a:spcAft>
                <a:spcPts val="0"/>
              </a:spcAft>
              <a:buSzPts val="2400"/>
              <a:buFont typeface="Roboto"/>
              <a:buChar char="•"/>
            </a:pPr>
            <a:r>
              <a:rPr lang="en-US" sz="2400">
                <a:latin typeface="Roboto"/>
                <a:ea typeface="Roboto"/>
                <a:cs typeface="Roboto"/>
                <a:sym typeface="Roboto"/>
              </a:rPr>
              <a:t>Try to have as many numerical values as possible, included in your sentence</a:t>
            </a:r>
            <a:endParaRPr sz="2400">
              <a:latin typeface="Roboto"/>
              <a:ea typeface="Roboto"/>
              <a:cs typeface="Roboto"/>
              <a:sym typeface="Roboto"/>
            </a:endParaRPr>
          </a:p>
          <a:p>
            <a:pPr indent="0" lvl="0" marL="0" rtl="0" algn="l">
              <a:lnSpc>
                <a:spcPct val="115000"/>
              </a:lnSpc>
              <a:spcBef>
                <a:spcPts val="0"/>
              </a:spcBef>
              <a:spcAft>
                <a:spcPts val="0"/>
              </a:spcAft>
              <a:buNone/>
            </a:pPr>
            <a:r>
              <a:t/>
            </a:r>
            <a:endParaRPr sz="2400">
              <a:latin typeface="Roboto"/>
              <a:ea typeface="Roboto"/>
              <a:cs typeface="Roboto"/>
              <a:sym typeface="Roboto"/>
            </a:endParaRPr>
          </a:p>
          <a:p>
            <a:pPr indent="0" lvl="0" marL="0" rtl="0" algn="l">
              <a:lnSpc>
                <a:spcPct val="115000"/>
              </a:lnSpc>
              <a:spcBef>
                <a:spcPts val="0"/>
              </a:spcBef>
              <a:spcAft>
                <a:spcPts val="0"/>
              </a:spcAft>
              <a:buNone/>
            </a:pPr>
            <a:r>
              <a:rPr lang="en-US" sz="2400">
                <a:latin typeface="Roboto"/>
                <a:ea typeface="Roboto"/>
                <a:cs typeface="Roboto"/>
                <a:sym typeface="Roboto"/>
              </a:rPr>
              <a:t>**Make sure you can talk thoroughly about any/every topic on your resume**</a:t>
            </a:r>
            <a:endParaRPr sz="2400">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4" name="Shape 174"/>
        <p:cNvGrpSpPr/>
        <p:nvPr/>
      </p:nvGrpSpPr>
      <p:grpSpPr>
        <a:xfrm>
          <a:off x="0" y="0"/>
          <a:ext cx="0" cy="0"/>
          <a:chOff x="0" y="0"/>
          <a:chExt cx="0" cy="0"/>
        </a:xfrm>
      </p:grpSpPr>
      <p:sp>
        <p:nvSpPr>
          <p:cNvPr id="175" name="Google Shape;175;g6edd7250a4_0_83"/>
          <p:cNvSpPr txBox="1"/>
          <p:nvPr>
            <p:ph type="title"/>
          </p:nvPr>
        </p:nvSpPr>
        <p:spPr>
          <a:xfrm>
            <a:off x="7059300" y="194100"/>
            <a:ext cx="49845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Resume Template </a:t>
            </a:r>
            <a:endParaRPr/>
          </a:p>
        </p:txBody>
      </p:sp>
      <p:pic>
        <p:nvPicPr>
          <p:cNvPr id="176" name="Google Shape;176;g6edd7250a4_0_83"/>
          <p:cNvPicPr preferRelativeResize="0"/>
          <p:nvPr/>
        </p:nvPicPr>
        <p:blipFill rotWithShape="1">
          <a:blip r:embed="rId4">
            <a:alphaModFix/>
          </a:blip>
          <a:srcRect b="0" l="0" r="0" t="0"/>
          <a:stretch/>
        </p:blipFill>
        <p:spPr>
          <a:xfrm>
            <a:off x="860100" y="0"/>
            <a:ext cx="5669813" cy="6857999"/>
          </a:xfrm>
          <a:prstGeom prst="rect">
            <a:avLst/>
          </a:prstGeom>
          <a:noFill/>
          <a:ln>
            <a:noFill/>
          </a:ln>
        </p:spPr>
      </p:pic>
      <p:sp>
        <p:nvSpPr>
          <p:cNvPr id="177" name="Google Shape;177;g6edd7250a4_0_83"/>
          <p:cNvSpPr txBox="1"/>
          <p:nvPr/>
        </p:nvSpPr>
        <p:spPr>
          <a:xfrm>
            <a:off x="7519350" y="1940950"/>
            <a:ext cx="4126200" cy="287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Link to word doc of this template attached:</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sng" cap="none" strike="noStrike">
                <a:solidFill>
                  <a:schemeClr val="hlink"/>
                </a:solidFill>
                <a:latin typeface="Arial"/>
                <a:ea typeface="Arial"/>
                <a:cs typeface="Arial"/>
                <a:sym typeface="Arial"/>
                <a:hlinkClick r:id="rId5"/>
              </a:rPr>
              <a:t>https://www.mergersandinquisitions.com/free-investment-banking-resume-template/</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PS. You want to use a PDF version of your resume when you submit it. </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Google Shape;182;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sz="4800" u="sng">
                <a:solidFill>
                  <a:srgbClr val="000000"/>
                </a:solidFill>
                <a:latin typeface="Arial"/>
                <a:ea typeface="Arial"/>
                <a:cs typeface="Arial"/>
                <a:sym typeface="Arial"/>
              </a:rPr>
              <a:t>Cover Letters</a:t>
            </a:r>
            <a:endParaRPr sz="4800" u="sng">
              <a:solidFill>
                <a:srgbClr val="000000"/>
              </a:solidFill>
              <a:latin typeface="Arial"/>
              <a:ea typeface="Arial"/>
              <a:cs typeface="Arial"/>
              <a:sym typeface="Arial"/>
            </a:endParaRPr>
          </a:p>
        </p:txBody>
      </p:sp>
      <p:sp>
        <p:nvSpPr>
          <p:cNvPr id="183" name="Google Shape;183;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81000" lvl="0" marL="457200" rtl="0" algn="l">
              <a:lnSpc>
                <a:spcPct val="115000"/>
              </a:lnSpc>
              <a:spcBef>
                <a:spcPts val="0"/>
              </a:spcBef>
              <a:spcAft>
                <a:spcPts val="0"/>
              </a:spcAft>
              <a:buClr>
                <a:srgbClr val="000000"/>
              </a:buClr>
              <a:buSzPts val="2400"/>
              <a:buFont typeface="Roboto"/>
              <a:buChar char="•"/>
            </a:pPr>
            <a:r>
              <a:rPr lang="en-US" sz="2400">
                <a:solidFill>
                  <a:srgbClr val="000000"/>
                </a:solidFill>
                <a:latin typeface="Roboto"/>
                <a:ea typeface="Roboto"/>
                <a:cs typeface="Roboto"/>
                <a:sym typeface="Roboto"/>
              </a:rPr>
              <a:t>Writing a cover letter when applying to jobs and internships is a way to make yourself stand out. </a:t>
            </a:r>
            <a:endParaRPr sz="2400">
              <a:solidFill>
                <a:srgbClr val="000000"/>
              </a:solidFill>
              <a:latin typeface="Roboto"/>
              <a:ea typeface="Roboto"/>
              <a:cs typeface="Roboto"/>
              <a:sym typeface="Roboto"/>
            </a:endParaRPr>
          </a:p>
          <a:p>
            <a:pPr indent="-381000" lvl="0" marL="457200" rtl="0" algn="l">
              <a:lnSpc>
                <a:spcPct val="115000"/>
              </a:lnSpc>
              <a:spcBef>
                <a:spcPts val="0"/>
              </a:spcBef>
              <a:spcAft>
                <a:spcPts val="0"/>
              </a:spcAft>
              <a:buClr>
                <a:srgbClr val="000000"/>
              </a:buClr>
              <a:buSzPts val="2400"/>
              <a:buFont typeface="Roboto"/>
              <a:buChar char="•"/>
            </a:pPr>
            <a:r>
              <a:rPr lang="en-US" sz="2400">
                <a:solidFill>
                  <a:srgbClr val="000000"/>
                </a:solidFill>
                <a:latin typeface="Roboto"/>
                <a:ea typeface="Roboto"/>
                <a:cs typeface="Roboto"/>
                <a:sym typeface="Roboto"/>
              </a:rPr>
              <a:t>Personalize the cover letter and address someone within the firm </a:t>
            </a:r>
            <a:endParaRPr sz="2400">
              <a:solidFill>
                <a:srgbClr val="000000"/>
              </a:solidFill>
              <a:latin typeface="Roboto"/>
              <a:ea typeface="Roboto"/>
              <a:cs typeface="Roboto"/>
              <a:sym typeface="Roboto"/>
            </a:endParaRPr>
          </a:p>
          <a:p>
            <a:pPr indent="-381000" lvl="0" marL="457200" rtl="0" algn="l">
              <a:lnSpc>
                <a:spcPct val="115000"/>
              </a:lnSpc>
              <a:spcBef>
                <a:spcPts val="0"/>
              </a:spcBef>
              <a:spcAft>
                <a:spcPts val="0"/>
              </a:spcAft>
              <a:buClr>
                <a:srgbClr val="000000"/>
              </a:buClr>
              <a:buSzPts val="2400"/>
              <a:buFont typeface="Roboto"/>
              <a:buChar char="•"/>
            </a:pPr>
            <a:r>
              <a:rPr lang="en-US" sz="2400">
                <a:solidFill>
                  <a:srgbClr val="000000"/>
                </a:solidFill>
                <a:latin typeface="Roboto"/>
                <a:ea typeface="Roboto"/>
                <a:cs typeface="Roboto"/>
                <a:sym typeface="Roboto"/>
              </a:rPr>
              <a:t>Focus on qualifications, how you can contribute, avoid using the word I and cater the cover letter to the employer </a:t>
            </a:r>
            <a:endParaRPr sz="2400">
              <a:solidFill>
                <a:srgbClr val="000000"/>
              </a:solidFill>
              <a:latin typeface="Roboto"/>
              <a:ea typeface="Roboto"/>
              <a:cs typeface="Roboto"/>
              <a:sym typeface="Roboto"/>
            </a:endParaRPr>
          </a:p>
          <a:p>
            <a:pPr indent="-381000" lvl="0" marL="457200" rtl="0" algn="l">
              <a:lnSpc>
                <a:spcPct val="115000"/>
              </a:lnSpc>
              <a:spcBef>
                <a:spcPts val="0"/>
              </a:spcBef>
              <a:spcAft>
                <a:spcPts val="0"/>
              </a:spcAft>
              <a:buClr>
                <a:srgbClr val="000000"/>
              </a:buClr>
              <a:buSzPts val="2400"/>
              <a:buFont typeface="Roboto"/>
              <a:buChar char="•"/>
            </a:pPr>
            <a:r>
              <a:rPr lang="en-US" sz="2400">
                <a:solidFill>
                  <a:srgbClr val="000000"/>
                </a:solidFill>
                <a:latin typeface="Roboto"/>
                <a:ea typeface="Roboto"/>
                <a:cs typeface="Roboto"/>
                <a:sym typeface="Roboto"/>
              </a:rPr>
              <a:t>Provide proof. Example: “ I am proficient in excel. This is evident through my internship at XYZ company where I worked with databases where I did  functions like V-lookup, created pivot tables and more”</a:t>
            </a:r>
            <a:endParaRPr sz="2400">
              <a:solidFill>
                <a:srgbClr val="000000"/>
              </a:solidFill>
              <a:latin typeface="Roboto"/>
              <a:ea typeface="Roboto"/>
              <a:cs typeface="Roboto"/>
              <a:sym typeface="Roboto"/>
            </a:endParaRPr>
          </a:p>
          <a:p>
            <a:pPr indent="-381000" lvl="0" marL="457200" rtl="0" algn="l">
              <a:lnSpc>
                <a:spcPct val="115000"/>
              </a:lnSpc>
              <a:spcBef>
                <a:spcPts val="0"/>
              </a:spcBef>
              <a:spcAft>
                <a:spcPts val="0"/>
              </a:spcAft>
              <a:buClr>
                <a:srgbClr val="000000"/>
              </a:buClr>
              <a:buSzPts val="2400"/>
              <a:buFont typeface="Roboto"/>
              <a:buChar char="•"/>
            </a:pPr>
            <a:r>
              <a:rPr lang="en-US" sz="2400">
                <a:solidFill>
                  <a:srgbClr val="000000"/>
                </a:solidFill>
                <a:latin typeface="Roboto"/>
                <a:ea typeface="Roboto"/>
                <a:cs typeface="Roboto"/>
                <a:sym typeface="Roboto"/>
              </a:rPr>
              <a:t>Use descriptive adjectives and action verbs.</a:t>
            </a:r>
            <a:endParaRPr sz="24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sp>
        <p:nvSpPr>
          <p:cNvPr id="188" name="Google Shape;188;gc78504b09d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sz="4800" u="sng">
                <a:solidFill>
                  <a:srgbClr val="000000"/>
                </a:solidFill>
                <a:latin typeface="Arial"/>
                <a:ea typeface="Arial"/>
                <a:cs typeface="Arial"/>
                <a:sym typeface="Arial"/>
              </a:rPr>
              <a:t>Applying to Jobs/Internships</a:t>
            </a:r>
            <a:endParaRPr sz="4800" u="sng">
              <a:solidFill>
                <a:srgbClr val="000000"/>
              </a:solidFill>
              <a:latin typeface="Arial"/>
              <a:ea typeface="Arial"/>
              <a:cs typeface="Arial"/>
              <a:sym typeface="Arial"/>
            </a:endParaRPr>
          </a:p>
        </p:txBody>
      </p:sp>
      <p:sp>
        <p:nvSpPr>
          <p:cNvPr id="189" name="Google Shape;189;gc78504b09d_0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381000" lvl="0" marL="457200" rtl="0" algn="l">
              <a:lnSpc>
                <a:spcPct val="115000"/>
              </a:lnSpc>
              <a:spcBef>
                <a:spcPts val="0"/>
              </a:spcBef>
              <a:spcAft>
                <a:spcPts val="0"/>
              </a:spcAft>
              <a:buClr>
                <a:srgbClr val="000000"/>
              </a:buClr>
              <a:buSzPts val="2400"/>
              <a:buFont typeface="Roboto"/>
              <a:buChar char="•"/>
            </a:pPr>
            <a:r>
              <a:rPr lang="en-US" sz="2400">
                <a:solidFill>
                  <a:srgbClr val="000000"/>
                </a:solidFill>
                <a:latin typeface="Roboto"/>
                <a:ea typeface="Roboto"/>
                <a:cs typeface="Roboto"/>
                <a:sym typeface="Roboto"/>
              </a:rPr>
              <a:t>Try to apply directly on the employer’s website</a:t>
            </a:r>
            <a:endParaRPr sz="2400">
              <a:solidFill>
                <a:srgbClr val="000000"/>
              </a:solidFill>
              <a:latin typeface="Roboto"/>
              <a:ea typeface="Roboto"/>
              <a:cs typeface="Roboto"/>
              <a:sym typeface="Roboto"/>
            </a:endParaRPr>
          </a:p>
          <a:p>
            <a:pPr indent="-381000" lvl="1" marL="914400" rtl="0" algn="l">
              <a:lnSpc>
                <a:spcPct val="115000"/>
              </a:lnSpc>
              <a:spcBef>
                <a:spcPts val="0"/>
              </a:spcBef>
              <a:spcAft>
                <a:spcPts val="0"/>
              </a:spcAft>
              <a:buClr>
                <a:srgbClr val="000000"/>
              </a:buClr>
              <a:buSzPts val="2400"/>
              <a:buFont typeface="Roboto"/>
              <a:buChar char="•"/>
            </a:pPr>
            <a:r>
              <a:rPr lang="en-US">
                <a:solidFill>
                  <a:srgbClr val="000000"/>
                </a:solidFill>
                <a:latin typeface="Roboto"/>
                <a:ea typeface="Roboto"/>
                <a:cs typeface="Roboto"/>
                <a:sym typeface="Roboto"/>
              </a:rPr>
              <a:t>LinkedIn easy apply has a very low success rate</a:t>
            </a:r>
            <a:endParaRPr>
              <a:solidFill>
                <a:srgbClr val="000000"/>
              </a:solidFill>
              <a:latin typeface="Roboto"/>
              <a:ea typeface="Roboto"/>
              <a:cs typeface="Roboto"/>
              <a:sym typeface="Roboto"/>
            </a:endParaRPr>
          </a:p>
          <a:p>
            <a:pPr indent="-317500" lvl="0" marL="457200" rtl="0" algn="l">
              <a:lnSpc>
                <a:spcPct val="115000"/>
              </a:lnSpc>
              <a:spcBef>
                <a:spcPts val="0"/>
              </a:spcBef>
              <a:spcAft>
                <a:spcPts val="0"/>
              </a:spcAft>
              <a:buClr>
                <a:srgbClr val="000000"/>
              </a:buClr>
              <a:buSzPts val="1400"/>
              <a:buFont typeface="Roboto"/>
              <a:buChar char="•"/>
            </a:pPr>
            <a:r>
              <a:rPr lang="en-US" sz="2400">
                <a:solidFill>
                  <a:srgbClr val="000000"/>
                </a:solidFill>
                <a:latin typeface="Roboto"/>
                <a:ea typeface="Roboto"/>
                <a:cs typeface="Roboto"/>
                <a:sym typeface="Roboto"/>
              </a:rPr>
              <a:t>Referrals make a HUGE difference</a:t>
            </a:r>
            <a:endParaRPr sz="2400">
              <a:solidFill>
                <a:srgbClr val="000000"/>
              </a:solidFill>
              <a:latin typeface="Roboto"/>
              <a:ea typeface="Roboto"/>
              <a:cs typeface="Roboto"/>
              <a:sym typeface="Roboto"/>
            </a:endParaRPr>
          </a:p>
          <a:p>
            <a:pPr indent="-381000" lvl="0" marL="457200" rtl="0" algn="l">
              <a:lnSpc>
                <a:spcPct val="115000"/>
              </a:lnSpc>
              <a:spcBef>
                <a:spcPts val="0"/>
              </a:spcBef>
              <a:spcAft>
                <a:spcPts val="0"/>
              </a:spcAft>
              <a:buClr>
                <a:srgbClr val="000000"/>
              </a:buClr>
              <a:buSzPts val="2400"/>
              <a:buFont typeface="Roboto"/>
              <a:buChar char="•"/>
            </a:pPr>
            <a:r>
              <a:rPr lang="en-US" sz="2400">
                <a:solidFill>
                  <a:srgbClr val="000000"/>
                </a:solidFill>
                <a:latin typeface="Roboto"/>
                <a:ea typeface="Roboto"/>
                <a:cs typeface="Roboto"/>
                <a:sym typeface="Roboto"/>
              </a:rPr>
              <a:t>Include a cover letter when possible</a:t>
            </a:r>
            <a:endParaRPr sz="2400">
              <a:solidFill>
                <a:srgbClr val="000000"/>
              </a:solidFill>
              <a:latin typeface="Roboto"/>
              <a:ea typeface="Roboto"/>
              <a:cs typeface="Roboto"/>
              <a:sym typeface="Roboto"/>
            </a:endParaRPr>
          </a:p>
          <a:p>
            <a:pPr indent="-381000" lvl="0" marL="457200" rtl="0" algn="l">
              <a:lnSpc>
                <a:spcPct val="115000"/>
              </a:lnSpc>
              <a:spcBef>
                <a:spcPts val="0"/>
              </a:spcBef>
              <a:spcAft>
                <a:spcPts val="0"/>
              </a:spcAft>
              <a:buClr>
                <a:srgbClr val="000000"/>
              </a:buClr>
              <a:buSzPts val="2400"/>
              <a:buFont typeface="Roboto"/>
              <a:buChar char="•"/>
            </a:pPr>
            <a:r>
              <a:rPr lang="en-US" sz="2400">
                <a:solidFill>
                  <a:srgbClr val="000000"/>
                </a:solidFill>
                <a:latin typeface="Roboto"/>
                <a:ea typeface="Roboto"/>
                <a:cs typeface="Roboto"/>
                <a:sym typeface="Roboto"/>
              </a:rPr>
              <a:t>Letter(s) of reference</a:t>
            </a:r>
            <a:endParaRPr sz="2400">
              <a:solidFill>
                <a:srgbClr val="000000"/>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3" name="Shape 193"/>
        <p:cNvGrpSpPr/>
        <p:nvPr/>
      </p:nvGrpSpPr>
      <p:grpSpPr>
        <a:xfrm>
          <a:off x="0" y="0"/>
          <a:ext cx="0" cy="0"/>
          <a:chOff x="0" y="0"/>
          <a:chExt cx="0" cy="0"/>
        </a:xfrm>
      </p:grpSpPr>
      <p:sp>
        <p:nvSpPr>
          <p:cNvPr id="194" name="Google Shape;194;g9b88cf7ea8_0_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4800" u="sng">
                <a:solidFill>
                  <a:srgbClr val="000000"/>
                </a:solidFill>
                <a:latin typeface="Arial"/>
                <a:ea typeface="Arial"/>
                <a:cs typeface="Arial"/>
                <a:sym typeface="Arial"/>
              </a:rPr>
              <a:t>LinkedIn Links</a:t>
            </a:r>
            <a:endParaRPr sz="4800" u="sng">
              <a:solidFill>
                <a:srgbClr val="000000"/>
              </a:solidFill>
              <a:latin typeface="Arial"/>
              <a:ea typeface="Arial"/>
              <a:cs typeface="Arial"/>
              <a:sym typeface="Arial"/>
            </a:endParaRPr>
          </a:p>
        </p:txBody>
      </p:sp>
      <p:sp>
        <p:nvSpPr>
          <p:cNvPr id="195" name="Google Shape;195;g9b88cf7ea8_0_4"/>
          <p:cNvSpPr txBox="1"/>
          <p:nvPr/>
        </p:nvSpPr>
        <p:spPr>
          <a:xfrm>
            <a:off x="937075" y="1595100"/>
            <a:ext cx="8567100" cy="471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 Taylor Lasomser </a:t>
            </a:r>
            <a:r>
              <a:rPr b="0" i="0" lang="en-US" sz="1400" u="sng" cap="none" strike="noStrike">
                <a:solidFill>
                  <a:schemeClr val="hlink"/>
                </a:solidFill>
                <a:latin typeface="Calibri"/>
                <a:ea typeface="Calibri"/>
                <a:cs typeface="Calibri"/>
                <a:sym typeface="Calibri"/>
                <a:hlinkClick r:id="rId4"/>
              </a:rPr>
              <a:t>www.linkedin.com/in/taylorlasomser</a:t>
            </a:r>
            <a:r>
              <a:rPr b="0" i="0" lang="en-US" sz="14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 Chris Salvatore  </a:t>
            </a:r>
            <a:r>
              <a:rPr b="0" i="0" lang="en-US" sz="1400" u="sng" cap="none" strike="noStrike">
                <a:solidFill>
                  <a:schemeClr val="hlink"/>
                </a:solidFill>
                <a:latin typeface="Calibri"/>
                <a:ea typeface="Calibri"/>
                <a:cs typeface="Calibri"/>
                <a:sym typeface="Calibri"/>
                <a:hlinkClick r:id="rId5"/>
              </a:rPr>
              <a:t>https://www.linkedin.com/in/chrissalvatore66/</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 Varun Singh  </a:t>
            </a:r>
            <a:r>
              <a:rPr b="0" i="0" lang="en-US" sz="1400" u="sng" cap="none" strike="noStrike">
                <a:solidFill>
                  <a:schemeClr val="hlink"/>
                </a:solidFill>
                <a:latin typeface="Calibri"/>
                <a:ea typeface="Calibri"/>
                <a:cs typeface="Calibri"/>
                <a:sym typeface="Calibri"/>
                <a:hlinkClick r:id="rId6"/>
              </a:rPr>
              <a:t>www.linkedin.com/in/varunsingh561</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@Connor Mulholland </a:t>
            </a:r>
            <a:r>
              <a:rPr b="0" i="0" lang="en-US" sz="1400" u="sng" cap="none" strike="noStrike">
                <a:solidFill>
                  <a:schemeClr val="hlink"/>
                </a:solidFill>
                <a:latin typeface="Calibri"/>
                <a:ea typeface="Calibri"/>
                <a:cs typeface="Calibri"/>
                <a:sym typeface="Calibri"/>
                <a:hlinkClick r:id="rId7"/>
              </a:rPr>
              <a:t>https://www.linkedin.com/in/connormulholland/</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@Max Crummy    </a:t>
            </a:r>
            <a:r>
              <a:rPr b="0" i="0" lang="en-US" sz="1400" u="sng" cap="none" strike="noStrike">
                <a:solidFill>
                  <a:schemeClr val="hlink"/>
                </a:solidFill>
                <a:latin typeface="Calibri"/>
                <a:ea typeface="Calibri"/>
                <a:cs typeface="Calibri"/>
                <a:sym typeface="Calibri"/>
                <a:hlinkClick r:id="rId8"/>
              </a:rPr>
              <a:t>https://www.linkedin.com/in/max-crummy-1a5222190/</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@Zach Foster  </a:t>
            </a:r>
            <a:r>
              <a:rPr b="0" i="0" lang="en-US" sz="1400" u="sng" cap="none" strike="noStrike">
                <a:solidFill>
                  <a:schemeClr val="hlink"/>
                </a:solidFill>
                <a:latin typeface="Calibri"/>
                <a:ea typeface="Calibri"/>
                <a:cs typeface="Calibri"/>
                <a:sym typeface="Calibri"/>
                <a:hlinkClick r:id="rId9"/>
              </a:rPr>
              <a:t>https://www.linkedin.com/in/zmfoster/</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Calibri"/>
                <a:ea typeface="Calibri"/>
                <a:cs typeface="Calibri"/>
                <a:sym typeface="Calibri"/>
              </a:rPr>
              <a:t>@Katherine Mariano </a:t>
            </a:r>
            <a:r>
              <a:rPr lang="en-US" u="sng">
                <a:solidFill>
                  <a:schemeClr val="hlink"/>
                </a:solidFill>
                <a:latin typeface="Calibri"/>
                <a:ea typeface="Calibri"/>
                <a:cs typeface="Calibri"/>
                <a:sym typeface="Calibri"/>
                <a:hlinkClick r:id="rId10"/>
              </a:rPr>
              <a:t>https://www.linkedin.com/in/katherine-mariano-ub22/</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Calibri"/>
                <a:ea typeface="Calibri"/>
                <a:cs typeface="Calibri"/>
                <a:sym typeface="Calibri"/>
              </a:rPr>
              <a:t>@Aiden Herron </a:t>
            </a:r>
            <a:r>
              <a:rPr lang="en-US" u="sng">
                <a:solidFill>
                  <a:schemeClr val="hlink"/>
                </a:solidFill>
                <a:latin typeface="Calibri"/>
                <a:ea typeface="Calibri"/>
                <a:cs typeface="Calibri"/>
                <a:sym typeface="Calibri"/>
                <a:hlinkClick r:id="rId11"/>
              </a:rPr>
              <a:t>https://www.linkedin.com/in/aiden-herron/</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Calibri"/>
                <a:ea typeface="Calibri"/>
                <a:cs typeface="Calibri"/>
                <a:sym typeface="Calibri"/>
              </a:rPr>
              <a:t>@Thomas Dias </a:t>
            </a:r>
            <a:r>
              <a:rPr lang="en-US" u="sng">
                <a:solidFill>
                  <a:schemeClr val="hlink"/>
                </a:solidFill>
                <a:latin typeface="Calibri"/>
                <a:ea typeface="Calibri"/>
                <a:cs typeface="Calibri"/>
                <a:sym typeface="Calibri"/>
                <a:hlinkClick r:id="rId12"/>
              </a:rPr>
              <a:t>https://www.linkedin.com/in/thomasjodias/</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9" name="Shape 199"/>
        <p:cNvGrpSpPr/>
        <p:nvPr/>
      </p:nvGrpSpPr>
      <p:grpSpPr>
        <a:xfrm>
          <a:off x="0" y="0"/>
          <a:ext cx="0" cy="0"/>
          <a:chOff x="0" y="0"/>
          <a:chExt cx="0" cy="0"/>
        </a:xfrm>
      </p:grpSpPr>
      <p:sp>
        <p:nvSpPr>
          <p:cNvPr id="200" name="Google Shape;200;g9b88cf7ea8_0_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4800" u="sng">
                <a:solidFill>
                  <a:srgbClr val="000000"/>
                </a:solidFill>
                <a:latin typeface="Arial"/>
                <a:ea typeface="Arial"/>
                <a:cs typeface="Arial"/>
                <a:sym typeface="Arial"/>
              </a:rPr>
              <a:t>Updated Groups</a:t>
            </a:r>
            <a:endParaRPr sz="4800" u="sng">
              <a:solidFill>
                <a:srgbClr val="000000"/>
              </a:solidFill>
              <a:latin typeface="Arial"/>
              <a:ea typeface="Arial"/>
              <a:cs typeface="Arial"/>
              <a:sym typeface="Arial"/>
            </a:endParaRPr>
          </a:p>
        </p:txBody>
      </p:sp>
      <p:pic>
        <p:nvPicPr>
          <p:cNvPr id="201" name="Google Shape;201;g9b88cf7ea8_0_9"/>
          <p:cNvPicPr preferRelativeResize="0"/>
          <p:nvPr/>
        </p:nvPicPr>
        <p:blipFill>
          <a:blip r:embed="rId4">
            <a:alphaModFix/>
          </a:blip>
          <a:stretch>
            <a:fillRect/>
          </a:stretch>
        </p:blipFill>
        <p:spPr>
          <a:xfrm>
            <a:off x="1031650" y="1403600"/>
            <a:ext cx="5979951" cy="5334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5" name="Shape 205"/>
        <p:cNvGrpSpPr/>
        <p:nvPr/>
      </p:nvGrpSpPr>
      <p:grpSpPr>
        <a:xfrm>
          <a:off x="0" y="0"/>
          <a:ext cx="0" cy="0"/>
          <a:chOff x="0" y="0"/>
          <a:chExt cx="0" cy="0"/>
        </a:xfrm>
      </p:grpSpPr>
      <p:sp>
        <p:nvSpPr>
          <p:cNvPr id="206" name="Google Shape;206;gc672965b7c_0_0"/>
          <p:cNvSpPr txBox="1"/>
          <p:nvPr>
            <p:ph type="title"/>
          </p:nvPr>
        </p:nvSpPr>
        <p:spPr>
          <a:xfrm>
            <a:off x="349375" y="172525"/>
            <a:ext cx="105156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a:t>Research and Presentation- Make it your own</a:t>
            </a:r>
            <a:endParaRPr u="sng"/>
          </a:p>
        </p:txBody>
      </p:sp>
      <p:sp>
        <p:nvSpPr>
          <p:cNvPr id="207" name="Google Shape;207;gc672965b7c_0_0"/>
          <p:cNvSpPr txBox="1"/>
          <p:nvPr>
            <p:ph idx="1" type="body"/>
          </p:nvPr>
        </p:nvSpPr>
        <p:spPr>
          <a:xfrm>
            <a:off x="230050" y="1006425"/>
            <a:ext cx="11861400" cy="5448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t/>
            </a:r>
            <a:endParaRPr/>
          </a:p>
          <a:p>
            <a:pPr indent="-368300" lvl="1" marL="914400" rtl="0" algn="l">
              <a:lnSpc>
                <a:spcPct val="90000"/>
              </a:lnSpc>
              <a:spcBef>
                <a:spcPts val="600"/>
              </a:spcBef>
              <a:spcAft>
                <a:spcPts val="0"/>
              </a:spcAft>
              <a:buSzPts val="2200"/>
              <a:buChar char="•"/>
            </a:pPr>
            <a:r>
              <a:rPr lang="en-US" sz="2800"/>
              <a:t>Assess the skill level of your group</a:t>
            </a:r>
            <a:endParaRPr sz="2800"/>
          </a:p>
          <a:p>
            <a:pPr indent="-368300" lvl="1" marL="914400" rtl="0" algn="l">
              <a:lnSpc>
                <a:spcPct val="90000"/>
              </a:lnSpc>
              <a:spcBef>
                <a:spcPts val="0"/>
              </a:spcBef>
              <a:spcAft>
                <a:spcPts val="0"/>
              </a:spcAft>
              <a:buSzPts val="2200"/>
              <a:buChar char="•"/>
            </a:pPr>
            <a:r>
              <a:rPr lang="en-US" sz="2800"/>
              <a:t>Challenge yourself</a:t>
            </a:r>
            <a:endParaRPr sz="2800"/>
          </a:p>
          <a:p>
            <a:pPr indent="-368300" lvl="1" marL="914400" rtl="0" algn="l">
              <a:lnSpc>
                <a:spcPct val="90000"/>
              </a:lnSpc>
              <a:spcBef>
                <a:spcPts val="0"/>
              </a:spcBef>
              <a:spcAft>
                <a:spcPts val="0"/>
              </a:spcAft>
              <a:buSzPts val="2200"/>
              <a:buChar char="•"/>
            </a:pPr>
            <a:r>
              <a:rPr lang="en-US" sz="2800"/>
              <a:t>Play to your strengths</a:t>
            </a:r>
            <a:endParaRPr/>
          </a:p>
          <a:p>
            <a:pPr indent="0" lvl="0" marL="0" rtl="0" algn="l">
              <a:lnSpc>
                <a:spcPct val="90000"/>
              </a:lnSpc>
              <a:spcBef>
                <a:spcPts val="600"/>
              </a:spcBef>
              <a:spcAft>
                <a:spcPts val="0"/>
              </a:spcAft>
              <a:buNone/>
            </a:pPr>
            <a:r>
              <a:t/>
            </a:r>
            <a:endParaRPr/>
          </a:p>
          <a:p>
            <a:pPr indent="0" lvl="0" marL="0" rtl="0" algn="l">
              <a:lnSpc>
                <a:spcPct val="90000"/>
              </a:lnSpc>
              <a:spcBef>
                <a:spcPts val="600"/>
              </a:spcBef>
              <a:spcAft>
                <a:spcPts val="0"/>
              </a:spcAft>
              <a:buNone/>
            </a:pPr>
            <a:r>
              <a:rPr lang="en-US"/>
              <a:t>Today you can:</a:t>
            </a:r>
            <a:endParaRPr/>
          </a:p>
          <a:p>
            <a:pPr indent="-342900" lvl="0" marL="914400" rtl="0" algn="l">
              <a:lnSpc>
                <a:spcPct val="90000"/>
              </a:lnSpc>
              <a:spcBef>
                <a:spcPts val="600"/>
              </a:spcBef>
              <a:spcAft>
                <a:spcPts val="0"/>
              </a:spcAft>
              <a:buSzPts val="1800"/>
              <a:buChar char="•"/>
            </a:pPr>
            <a:r>
              <a:rPr lang="en-US"/>
              <a:t>Divide research amongst members</a:t>
            </a:r>
            <a:endParaRPr/>
          </a:p>
          <a:p>
            <a:pPr indent="-342900" lvl="0" marL="914400" rtl="0" algn="l">
              <a:lnSpc>
                <a:spcPct val="90000"/>
              </a:lnSpc>
              <a:spcBef>
                <a:spcPts val="0"/>
              </a:spcBef>
              <a:spcAft>
                <a:spcPts val="0"/>
              </a:spcAft>
              <a:buSzPts val="1800"/>
              <a:buChar char="•"/>
            </a:pPr>
            <a:r>
              <a:rPr lang="en-US"/>
              <a:t>Find analyst reports on the companies</a:t>
            </a:r>
            <a:endParaRPr/>
          </a:p>
          <a:p>
            <a:pPr indent="-342900" lvl="1" marL="1371600" rtl="0" algn="l">
              <a:lnSpc>
                <a:spcPct val="90000"/>
              </a:lnSpc>
              <a:spcBef>
                <a:spcPts val="0"/>
              </a:spcBef>
              <a:spcAft>
                <a:spcPts val="0"/>
              </a:spcAft>
              <a:buSzPts val="1800"/>
              <a:buChar char="•"/>
            </a:pPr>
            <a:r>
              <a:rPr lang="en-US"/>
              <a:t>Some find “Buy” ratings and others find “Sell” ratings</a:t>
            </a:r>
            <a:endParaRPr/>
          </a:p>
          <a:p>
            <a:pPr indent="-342900" lvl="1" marL="1371600" rtl="0" algn="l">
              <a:lnSpc>
                <a:spcPct val="90000"/>
              </a:lnSpc>
              <a:spcBef>
                <a:spcPts val="0"/>
              </a:spcBef>
              <a:spcAft>
                <a:spcPts val="0"/>
              </a:spcAft>
              <a:buSzPts val="1800"/>
              <a:buChar char="•"/>
            </a:pPr>
            <a:r>
              <a:rPr lang="en-US"/>
              <a:t>Compare the arguments for each side</a:t>
            </a:r>
            <a:endParaRPr/>
          </a:p>
          <a:p>
            <a:pPr indent="-342900" lvl="0" marL="914400" rtl="0" algn="l">
              <a:lnSpc>
                <a:spcPct val="90000"/>
              </a:lnSpc>
              <a:spcBef>
                <a:spcPts val="0"/>
              </a:spcBef>
              <a:spcAft>
                <a:spcPts val="0"/>
              </a:spcAft>
              <a:buSzPts val="1800"/>
              <a:buChar char="•"/>
            </a:pPr>
            <a:r>
              <a:rPr lang="en-US"/>
              <a:t>Use the tailwinds/headwinds to begin a SWOT analysis</a:t>
            </a:r>
            <a:endParaRPr/>
          </a:p>
          <a:p>
            <a:pPr indent="-342900" lvl="0" marL="914400" rtl="0" algn="l">
              <a:lnSpc>
                <a:spcPct val="90000"/>
              </a:lnSpc>
              <a:spcBef>
                <a:spcPts val="0"/>
              </a:spcBef>
              <a:spcAft>
                <a:spcPts val="0"/>
              </a:spcAft>
              <a:buSzPts val="1800"/>
              <a:buChar char="•"/>
            </a:pPr>
            <a:r>
              <a:rPr lang="en-US"/>
              <a:t>Competitive analysis- What separates the business from competitors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1" name="Shape 211"/>
        <p:cNvGrpSpPr/>
        <p:nvPr/>
      </p:nvGrpSpPr>
      <p:grpSpPr>
        <a:xfrm>
          <a:off x="0" y="0"/>
          <a:ext cx="0" cy="0"/>
          <a:chOff x="0" y="0"/>
          <a:chExt cx="0" cy="0"/>
        </a:xfrm>
      </p:grpSpPr>
      <p:sp>
        <p:nvSpPr>
          <p:cNvPr id="212" name="Google Shape;212;gc78504b09d_0_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4800" u="sng">
                <a:solidFill>
                  <a:srgbClr val="000000"/>
                </a:solidFill>
                <a:latin typeface="Arial"/>
                <a:ea typeface="Arial"/>
                <a:cs typeface="Arial"/>
                <a:sym typeface="Arial"/>
              </a:rPr>
              <a:t>Questions?</a:t>
            </a:r>
            <a:endParaRPr sz="4800" u="sng">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g6edd7250a4_0_48"/>
          <p:cNvSpPr txBox="1"/>
          <p:nvPr>
            <p:ph type="title"/>
          </p:nvPr>
        </p:nvSpPr>
        <p:spPr>
          <a:xfrm>
            <a:off x="349375" y="172525"/>
            <a:ext cx="105156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latin typeface="Impact"/>
                <a:ea typeface="Impact"/>
                <a:cs typeface="Impact"/>
                <a:sym typeface="Impact"/>
              </a:rPr>
              <a:t>Market Current Event of the week!</a:t>
            </a:r>
            <a:endParaRPr>
              <a:latin typeface="Impact"/>
              <a:ea typeface="Impact"/>
              <a:cs typeface="Impact"/>
              <a:sym typeface="Impact"/>
            </a:endParaRPr>
          </a:p>
        </p:txBody>
      </p:sp>
      <p:sp>
        <p:nvSpPr>
          <p:cNvPr id="105" name="Google Shape;105;g6edd7250a4_0_48"/>
          <p:cNvSpPr txBox="1"/>
          <p:nvPr>
            <p:ph idx="1" type="body"/>
          </p:nvPr>
        </p:nvSpPr>
        <p:spPr>
          <a:xfrm>
            <a:off x="230050" y="1006425"/>
            <a:ext cx="11861400" cy="5448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None/>
            </a:pPr>
            <a:r>
              <a:rPr b="1" lang="en-US">
                <a:solidFill>
                  <a:srgbClr val="000000"/>
                </a:solidFill>
                <a:latin typeface="Arial"/>
                <a:ea typeface="Arial"/>
                <a:cs typeface="Arial"/>
                <a:sym typeface="Arial"/>
              </a:rPr>
              <a:t>“</a:t>
            </a:r>
            <a:r>
              <a:rPr b="1" lang="en-US" sz="2500">
                <a:solidFill>
                  <a:srgbClr val="232A31"/>
                </a:solidFill>
                <a:latin typeface="Arial"/>
                <a:ea typeface="Arial"/>
                <a:cs typeface="Arial"/>
                <a:sym typeface="Arial"/>
              </a:rPr>
              <a:t>Green groups file FTC complaint against Chevron over climate claims”</a:t>
            </a:r>
            <a:endParaRPr b="1" sz="2500">
              <a:solidFill>
                <a:srgbClr val="232A31"/>
              </a:solidFill>
              <a:latin typeface="Arial"/>
              <a:ea typeface="Arial"/>
              <a:cs typeface="Arial"/>
              <a:sym typeface="Arial"/>
            </a:endParaRPr>
          </a:p>
          <a:p>
            <a:pPr indent="0" lvl="0" marL="0" rtl="0" algn="l">
              <a:lnSpc>
                <a:spcPct val="100000"/>
              </a:lnSpc>
              <a:spcBef>
                <a:spcPts val="600"/>
              </a:spcBef>
              <a:spcAft>
                <a:spcPts val="0"/>
              </a:spcAft>
              <a:buClr>
                <a:schemeClr val="dk1"/>
              </a:buClr>
              <a:buSzPts val="1100"/>
              <a:buNone/>
            </a:pPr>
            <a:r>
              <a:t/>
            </a:r>
            <a:endParaRPr b="1" sz="2500">
              <a:solidFill>
                <a:srgbClr val="232A31"/>
              </a:solidFill>
              <a:latin typeface="Arial"/>
              <a:ea typeface="Arial"/>
              <a:cs typeface="Arial"/>
              <a:sym typeface="Arial"/>
            </a:endParaRPr>
          </a:p>
          <a:p>
            <a:pPr indent="0" lvl="0" marL="0" rtl="0" algn="l">
              <a:lnSpc>
                <a:spcPct val="180000"/>
              </a:lnSpc>
              <a:spcBef>
                <a:spcPts val="600"/>
              </a:spcBef>
              <a:spcAft>
                <a:spcPts val="0"/>
              </a:spcAft>
              <a:buClr>
                <a:schemeClr val="dk1"/>
              </a:buClr>
              <a:buSzPts val="1100"/>
              <a:buFont typeface="Arial"/>
              <a:buNone/>
            </a:pPr>
            <a:r>
              <a:rPr lang="en-US" sz="2000">
                <a:solidFill>
                  <a:srgbClr val="1D2228"/>
                </a:solidFill>
                <a:latin typeface="Arial"/>
                <a:ea typeface="Arial"/>
                <a:cs typeface="Arial"/>
                <a:sym typeface="Arial"/>
              </a:rPr>
              <a:t>-Three environmental groups filed a false advertising complaint against Chevron with the Federal Trade Commission on Tuesday, alleging that the U.S. oil major has overstated its investment in renewable energy and actions to curb greenhouse gas emissions.</a:t>
            </a:r>
            <a:endParaRPr sz="2000">
              <a:solidFill>
                <a:srgbClr val="1D2228"/>
              </a:solidFill>
              <a:latin typeface="Arial"/>
              <a:ea typeface="Arial"/>
              <a:cs typeface="Arial"/>
              <a:sym typeface="Arial"/>
            </a:endParaRPr>
          </a:p>
          <a:p>
            <a:pPr indent="0" lvl="0" marL="0" rtl="0" algn="l">
              <a:lnSpc>
                <a:spcPct val="115000"/>
              </a:lnSpc>
              <a:spcBef>
                <a:spcPts val="13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0"/>
              </a:spcBef>
              <a:spcAft>
                <a:spcPts val="600"/>
              </a:spcAft>
              <a:buClr>
                <a:schemeClr val="dk1"/>
              </a:buClr>
              <a:buSzPts val="1100"/>
              <a:buNone/>
            </a:pPr>
            <a:r>
              <a:t/>
            </a:r>
            <a:endParaRPr b="1" sz="3000">
              <a:solidFill>
                <a:srgbClr val="000000"/>
              </a:solidFill>
              <a:latin typeface="Arial"/>
              <a:ea typeface="Arial"/>
              <a:cs typeface="Arial"/>
              <a:sym typeface="Arial"/>
            </a:endParaRPr>
          </a:p>
        </p:txBody>
      </p:sp>
      <p:pic>
        <p:nvPicPr>
          <p:cNvPr id="106" name="Google Shape;106;g6edd7250a4_0_48"/>
          <p:cNvPicPr preferRelativeResize="0"/>
          <p:nvPr/>
        </p:nvPicPr>
        <p:blipFill>
          <a:blip r:embed="rId4">
            <a:alphaModFix/>
          </a:blip>
          <a:stretch>
            <a:fillRect/>
          </a:stretch>
        </p:blipFill>
        <p:spPr>
          <a:xfrm>
            <a:off x="977775" y="3859550"/>
            <a:ext cx="4709276" cy="2595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6" name="Shape 216"/>
        <p:cNvGrpSpPr/>
        <p:nvPr/>
      </p:nvGrpSpPr>
      <p:grpSpPr>
        <a:xfrm>
          <a:off x="0" y="0"/>
          <a:ext cx="0" cy="0"/>
          <a:chOff x="0" y="0"/>
          <a:chExt cx="0" cy="0"/>
        </a:xfrm>
      </p:grpSpPr>
      <p:sp>
        <p:nvSpPr>
          <p:cNvPr id="217" name="Google Shape;217;p10"/>
          <p:cNvSpPr txBox="1"/>
          <p:nvPr/>
        </p:nvSpPr>
        <p:spPr>
          <a:xfrm>
            <a:off x="3057235" y="369455"/>
            <a:ext cx="6437746"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chemeClr val="dk1"/>
                </a:solidFill>
                <a:latin typeface="Impact"/>
                <a:ea typeface="Impact"/>
                <a:cs typeface="Impact"/>
                <a:sym typeface="Impact"/>
              </a:rPr>
              <a:t>THANK YOU FOR COMING!</a:t>
            </a:r>
            <a:endParaRPr b="0" i="0" sz="1400" u="none" cap="none" strike="noStrike">
              <a:solidFill>
                <a:srgbClr val="000000"/>
              </a:solidFill>
              <a:latin typeface="Arial"/>
              <a:ea typeface="Arial"/>
              <a:cs typeface="Arial"/>
              <a:sym typeface="Arial"/>
            </a:endParaRPr>
          </a:p>
        </p:txBody>
      </p:sp>
      <p:sp>
        <p:nvSpPr>
          <p:cNvPr id="218" name="Google Shape;218;p10"/>
          <p:cNvSpPr txBox="1"/>
          <p:nvPr/>
        </p:nvSpPr>
        <p:spPr>
          <a:xfrm>
            <a:off x="4862950" y="5691400"/>
            <a:ext cx="2595000" cy="58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Impact"/>
                <a:ea typeface="Impact"/>
                <a:cs typeface="Impact"/>
                <a:sym typeface="Impact"/>
              </a:rPr>
              <a:t>Stay In Touch</a:t>
            </a:r>
            <a:endParaRPr b="0" i="0" sz="1400" u="none" cap="none" strike="noStrike">
              <a:solidFill>
                <a:srgbClr val="000000"/>
              </a:solidFill>
              <a:latin typeface="Arial"/>
              <a:ea typeface="Arial"/>
              <a:cs typeface="Arial"/>
              <a:sym typeface="Arial"/>
            </a:endParaRPr>
          </a:p>
        </p:txBody>
      </p:sp>
      <p:sp>
        <p:nvSpPr>
          <p:cNvPr id="219" name="Google Shape;219;p10"/>
          <p:cNvSpPr txBox="1"/>
          <p:nvPr/>
        </p:nvSpPr>
        <p:spPr>
          <a:xfrm>
            <a:off x="3500582" y="6226935"/>
            <a:ext cx="706581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Impact"/>
                <a:ea typeface="Impact"/>
                <a:cs typeface="Impact"/>
                <a:sym typeface="Impact"/>
              </a:rPr>
              <a:t>IG &amp; TWITTER: UBEQUITYRESEARCH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p2"/>
          <p:cNvSpPr txBox="1"/>
          <p:nvPr>
            <p:ph type="title"/>
          </p:nvPr>
        </p:nvSpPr>
        <p:spPr>
          <a:xfrm>
            <a:off x="349350" y="310225"/>
            <a:ext cx="11195700" cy="8238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sz="4800" u="sng">
                <a:solidFill>
                  <a:srgbClr val="000000"/>
                </a:solidFill>
                <a:latin typeface="Arial"/>
                <a:ea typeface="Arial"/>
                <a:cs typeface="Arial"/>
                <a:sym typeface="Arial"/>
              </a:rPr>
              <a:t>LinkedIn: What is it?</a:t>
            </a:r>
            <a:r>
              <a:rPr lang="en-US" sz="4800">
                <a:solidFill>
                  <a:srgbClr val="000000"/>
                </a:solidFill>
                <a:latin typeface="Arial"/>
                <a:ea typeface="Arial"/>
                <a:cs typeface="Arial"/>
                <a:sym typeface="Arial"/>
              </a:rPr>
              <a:t> </a:t>
            </a:r>
            <a:endParaRPr>
              <a:latin typeface="Arial"/>
              <a:ea typeface="Arial"/>
              <a:cs typeface="Arial"/>
              <a:sym typeface="Arial"/>
            </a:endParaRPr>
          </a:p>
        </p:txBody>
      </p:sp>
      <p:sp>
        <p:nvSpPr>
          <p:cNvPr id="112" name="Google Shape;112;p2"/>
          <p:cNvSpPr txBox="1"/>
          <p:nvPr>
            <p:ph idx="1" type="body"/>
          </p:nvPr>
        </p:nvSpPr>
        <p:spPr>
          <a:xfrm>
            <a:off x="263125" y="1134025"/>
            <a:ext cx="10515600" cy="5535300"/>
          </a:xfrm>
          <a:prstGeom prst="rect">
            <a:avLst/>
          </a:prstGeom>
          <a:noFill/>
          <a:ln>
            <a:noFill/>
          </a:ln>
        </p:spPr>
        <p:txBody>
          <a:bodyPr anchorCtr="0" anchor="t" bIns="45700" lIns="91425" spcFirstLastPara="1" rIns="91425" wrap="square" tIns="45700">
            <a:normAutofit/>
          </a:bodyPr>
          <a:lstStyle/>
          <a:p>
            <a:pPr indent="-406400" lvl="0" marL="457200" rtl="0" algn="l">
              <a:lnSpc>
                <a:spcPct val="115000"/>
              </a:lnSpc>
              <a:spcBef>
                <a:spcPts val="0"/>
              </a:spcBef>
              <a:spcAft>
                <a:spcPts val="0"/>
              </a:spcAft>
              <a:buClr>
                <a:srgbClr val="000000"/>
              </a:buClr>
              <a:buSzPts val="2800"/>
              <a:buFont typeface="Roboto"/>
              <a:buChar char="•"/>
            </a:pPr>
            <a:r>
              <a:rPr lang="en-US">
                <a:solidFill>
                  <a:srgbClr val="000000"/>
                </a:solidFill>
                <a:latin typeface="Roboto"/>
                <a:ea typeface="Roboto"/>
                <a:cs typeface="Roboto"/>
                <a:sym typeface="Roboto"/>
              </a:rPr>
              <a:t>A social network that focuses on professional networking and development.</a:t>
            </a:r>
            <a:endParaRPr>
              <a:solidFill>
                <a:srgbClr val="000000"/>
              </a:solidFill>
              <a:latin typeface="Roboto"/>
              <a:ea typeface="Roboto"/>
              <a:cs typeface="Roboto"/>
              <a:sym typeface="Roboto"/>
            </a:endParaRPr>
          </a:p>
          <a:p>
            <a:pPr indent="-406400" lvl="0" marL="457200" rtl="0" algn="l">
              <a:lnSpc>
                <a:spcPct val="115000"/>
              </a:lnSpc>
              <a:spcBef>
                <a:spcPts val="0"/>
              </a:spcBef>
              <a:spcAft>
                <a:spcPts val="0"/>
              </a:spcAft>
              <a:buClr>
                <a:srgbClr val="000000"/>
              </a:buClr>
              <a:buSzPts val="2800"/>
              <a:buFont typeface="Roboto"/>
              <a:buChar char="•"/>
            </a:pPr>
            <a:r>
              <a:rPr lang="en-US">
                <a:solidFill>
                  <a:srgbClr val="000000"/>
                </a:solidFill>
                <a:latin typeface="Roboto"/>
                <a:ea typeface="Roboto"/>
                <a:cs typeface="Roboto"/>
                <a:sym typeface="Roboto"/>
              </a:rPr>
              <a:t>A platform to display your resume, search for new jobs, and enhance your professional reputation. (posting and interacting with other people)</a:t>
            </a:r>
            <a:endParaRPr>
              <a:solidFill>
                <a:srgbClr val="000000"/>
              </a:solidFill>
              <a:latin typeface="Roboto"/>
              <a:ea typeface="Roboto"/>
              <a:cs typeface="Roboto"/>
              <a:sym typeface="Roboto"/>
            </a:endParaRPr>
          </a:p>
          <a:p>
            <a:pPr indent="-406400" lvl="0" marL="457200" rtl="0" algn="l">
              <a:lnSpc>
                <a:spcPct val="115000"/>
              </a:lnSpc>
              <a:spcBef>
                <a:spcPts val="0"/>
              </a:spcBef>
              <a:spcAft>
                <a:spcPts val="0"/>
              </a:spcAft>
              <a:buClr>
                <a:srgbClr val="000000"/>
              </a:buClr>
              <a:buSzPts val="2800"/>
              <a:buFont typeface="Roboto"/>
              <a:buChar char="•"/>
            </a:pPr>
            <a:r>
              <a:rPr lang="en-US">
                <a:solidFill>
                  <a:srgbClr val="000000"/>
                </a:solidFill>
                <a:latin typeface="Roboto"/>
                <a:ea typeface="Roboto"/>
                <a:cs typeface="Roboto"/>
                <a:sym typeface="Roboto"/>
              </a:rPr>
              <a:t>A more formal version of Facebook</a:t>
            </a:r>
            <a:endParaRPr>
              <a:solidFill>
                <a:srgbClr val="000000"/>
              </a:solidFill>
              <a:latin typeface="Roboto"/>
              <a:ea typeface="Roboto"/>
              <a:cs typeface="Roboto"/>
              <a:sym typeface="Roboto"/>
            </a:endParaRPr>
          </a:p>
          <a:p>
            <a:pPr indent="-406400" lvl="0" marL="457200" rtl="0" algn="l">
              <a:lnSpc>
                <a:spcPct val="115000"/>
              </a:lnSpc>
              <a:spcBef>
                <a:spcPts val="0"/>
              </a:spcBef>
              <a:spcAft>
                <a:spcPts val="0"/>
              </a:spcAft>
              <a:buClr>
                <a:srgbClr val="000000"/>
              </a:buClr>
              <a:buSzPts val="2800"/>
              <a:buFont typeface="Roboto"/>
              <a:buChar char="•"/>
            </a:pPr>
            <a:r>
              <a:rPr lang="en-US">
                <a:solidFill>
                  <a:srgbClr val="000000"/>
                </a:solidFill>
                <a:latin typeface="Roboto"/>
                <a:ea typeface="Roboto"/>
                <a:cs typeface="Roboto"/>
                <a:sym typeface="Roboto"/>
              </a:rPr>
              <a:t>You can personally reach out to anyone on LinkedIn, even if you’ve never met them. (see example)</a:t>
            </a:r>
            <a:endParaRPr>
              <a:solidFill>
                <a:srgbClr val="000000"/>
              </a:solidFill>
              <a:latin typeface="Roboto"/>
              <a:ea typeface="Roboto"/>
              <a:cs typeface="Roboto"/>
              <a:sym typeface="Roboto"/>
            </a:endParaRPr>
          </a:p>
          <a:p>
            <a:pPr indent="-406400" lvl="0" marL="457200" rtl="0" algn="l">
              <a:lnSpc>
                <a:spcPct val="115000"/>
              </a:lnSpc>
              <a:spcBef>
                <a:spcPts val="0"/>
              </a:spcBef>
              <a:spcAft>
                <a:spcPts val="0"/>
              </a:spcAft>
              <a:buClr>
                <a:srgbClr val="000000"/>
              </a:buClr>
              <a:buSzPts val="2800"/>
              <a:buFont typeface="Roboto"/>
              <a:buChar char="•"/>
            </a:pPr>
            <a:r>
              <a:rPr lang="en-US">
                <a:solidFill>
                  <a:srgbClr val="000000"/>
                </a:solidFill>
                <a:latin typeface="Roboto"/>
                <a:ea typeface="Roboto"/>
                <a:cs typeface="Roboto"/>
                <a:sym typeface="Roboto"/>
              </a:rPr>
              <a:t>Do not try to get an internship on LinkedIn the first time you talk to a recruiter.  Get to know them first.   </a:t>
            </a:r>
            <a:endParaRPr>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 name="Shape 116"/>
        <p:cNvGrpSpPr/>
        <p:nvPr/>
      </p:nvGrpSpPr>
      <p:grpSpPr>
        <a:xfrm>
          <a:off x="0" y="0"/>
          <a:ext cx="0" cy="0"/>
          <a:chOff x="0" y="0"/>
          <a:chExt cx="0" cy="0"/>
        </a:xfrm>
      </p:grpSpPr>
      <p:sp>
        <p:nvSpPr>
          <p:cNvPr id="117" name="Google Shape;117;g6edd7250a4_0_35"/>
          <p:cNvSpPr txBox="1"/>
          <p:nvPr>
            <p:ph type="title"/>
          </p:nvPr>
        </p:nvSpPr>
        <p:spPr>
          <a:xfrm>
            <a:off x="938825" y="0"/>
            <a:ext cx="10515600" cy="661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u="sng"/>
              <a:t>Bad VS Good examples of LinkedIn Message</a:t>
            </a:r>
            <a:endParaRPr u="sng"/>
          </a:p>
        </p:txBody>
      </p:sp>
      <p:cxnSp>
        <p:nvCxnSpPr>
          <p:cNvPr id="118" name="Google Shape;118;g6edd7250a4_0_35"/>
          <p:cNvCxnSpPr/>
          <p:nvPr/>
        </p:nvCxnSpPr>
        <p:spPr>
          <a:xfrm flipH="1">
            <a:off x="5081075" y="1642875"/>
            <a:ext cx="14400" cy="4965900"/>
          </a:xfrm>
          <a:prstGeom prst="straightConnector1">
            <a:avLst/>
          </a:prstGeom>
          <a:noFill/>
          <a:ln cap="flat" cmpd="sng" w="9525">
            <a:solidFill>
              <a:schemeClr val="dk2"/>
            </a:solidFill>
            <a:prstDash val="solid"/>
            <a:round/>
            <a:headEnd len="sm" w="sm" type="none"/>
            <a:tailEnd len="sm" w="sm" type="none"/>
          </a:ln>
        </p:spPr>
      </p:cxnSp>
      <p:sp>
        <p:nvSpPr>
          <p:cNvPr id="119" name="Google Shape;119;g6edd7250a4_0_35"/>
          <p:cNvSpPr txBox="1"/>
          <p:nvPr/>
        </p:nvSpPr>
        <p:spPr>
          <a:xfrm>
            <a:off x="2645425" y="642675"/>
            <a:ext cx="1179000" cy="56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sng" cap="none" strike="noStrike">
                <a:solidFill>
                  <a:srgbClr val="000000"/>
                </a:solidFill>
                <a:latin typeface="Calibri"/>
                <a:ea typeface="Calibri"/>
                <a:cs typeface="Calibri"/>
                <a:sym typeface="Calibri"/>
              </a:rPr>
              <a:t>Bad </a:t>
            </a:r>
            <a:endParaRPr b="0" i="0" sz="3000" u="sng" cap="none" strike="noStrike">
              <a:solidFill>
                <a:srgbClr val="000000"/>
              </a:solidFill>
              <a:latin typeface="Calibri"/>
              <a:ea typeface="Calibri"/>
              <a:cs typeface="Calibri"/>
              <a:sym typeface="Calibri"/>
            </a:endParaRPr>
          </a:p>
        </p:txBody>
      </p:sp>
      <p:sp>
        <p:nvSpPr>
          <p:cNvPr id="120" name="Google Shape;120;g6edd7250a4_0_35"/>
          <p:cNvSpPr txBox="1"/>
          <p:nvPr/>
        </p:nvSpPr>
        <p:spPr>
          <a:xfrm>
            <a:off x="819500" y="1373925"/>
            <a:ext cx="4338900" cy="248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Hello,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I am messaging you because you went to my college and I need a job. Is your company hiring?</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Thanks. </a:t>
            </a:r>
            <a:endParaRPr b="0" i="0" sz="2000" u="none" cap="none" strike="noStrike">
              <a:solidFill>
                <a:srgbClr val="000000"/>
              </a:solidFill>
              <a:latin typeface="Calibri"/>
              <a:ea typeface="Calibri"/>
              <a:cs typeface="Calibri"/>
              <a:sym typeface="Calibri"/>
            </a:endParaRPr>
          </a:p>
        </p:txBody>
      </p:sp>
      <p:sp>
        <p:nvSpPr>
          <p:cNvPr id="121" name="Google Shape;121;g6edd7250a4_0_35"/>
          <p:cNvSpPr txBox="1"/>
          <p:nvPr/>
        </p:nvSpPr>
        <p:spPr>
          <a:xfrm>
            <a:off x="5224850" y="890450"/>
            <a:ext cx="5508000" cy="3903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Roboto"/>
                <a:ea typeface="Roboto"/>
                <a:cs typeface="Roboto"/>
                <a:sym typeface="Roboto"/>
              </a:rPr>
              <a:t>Hello Greg,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Roboto"/>
                <a:ea typeface="Roboto"/>
                <a:cs typeface="Roboto"/>
                <a:sym typeface="Roboto"/>
              </a:rPr>
              <a:t>I hope you are doing well.</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lang="en-US" sz="1100">
                <a:latin typeface="Roboto"/>
                <a:ea typeface="Roboto"/>
                <a:cs typeface="Roboto"/>
                <a:sym typeface="Roboto"/>
              </a:rPr>
              <a:t>My name is Connor Mulholland and I am currently a senior at the University at Buffalo. I saw your post about the recent endowment you made to the School of Management and thought it was remarkable! I imagine many things have changed here since your graduation, but you’ll be glad to know the school of management is carrying on as strong as it ever has.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sz="1100"/>
          </a:p>
          <a:p>
            <a:pPr indent="0" lvl="0" marL="0" marR="0" rtl="0" algn="l">
              <a:lnSpc>
                <a:spcPct val="100000"/>
              </a:lnSpc>
              <a:spcBef>
                <a:spcPts val="0"/>
              </a:spcBef>
              <a:spcAft>
                <a:spcPts val="0"/>
              </a:spcAft>
              <a:buClr>
                <a:srgbClr val="000000"/>
              </a:buClr>
              <a:buSzPts val="1100"/>
              <a:buFont typeface="Arial"/>
              <a:buNone/>
            </a:pPr>
            <a:r>
              <a:rPr lang="en-US" sz="1100"/>
              <a:t>I have been following your company for some time now, and wanted to finally reach out and connect with you. As a graduating senior who is searching for a job in the financial services industry, I figured there’d be no better place to look than XYZ firm. </a:t>
            </a:r>
            <a:endParaRPr sz="1100"/>
          </a:p>
          <a:p>
            <a:pPr indent="0" lvl="0" marL="0" marR="0" rtl="0" algn="l">
              <a:lnSpc>
                <a:spcPct val="100000"/>
              </a:lnSpc>
              <a:spcBef>
                <a:spcPts val="0"/>
              </a:spcBef>
              <a:spcAft>
                <a:spcPts val="0"/>
              </a:spcAft>
              <a:buClr>
                <a:srgbClr val="000000"/>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US" sz="1100">
                <a:solidFill>
                  <a:schemeClr val="dk1"/>
                </a:solidFill>
              </a:rPr>
              <a:t>If your schedule permits it, I would love to chat about your experience at XYZ and how I would be a great fit as an employee. I have attached my resume below for your review, and would be more than happy to discuss it on a quick call.</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US" sz="1100">
                <a:solidFill>
                  <a:schemeClr val="dk1"/>
                </a:solidFill>
              </a:rPr>
              <a:t>Thank you so much for your time, and I hope to speak with you soon.</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US" sz="1100">
                <a:solidFill>
                  <a:schemeClr val="dk1"/>
                </a:solidFill>
              </a:rPr>
              <a:t>Stay safe and be well,</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US" sz="1100">
                <a:solidFill>
                  <a:schemeClr val="dk1"/>
                </a:solidFill>
              </a:rPr>
              <a:t>Connor Mulholland</a:t>
            </a:r>
            <a:endParaRPr sz="1100">
              <a:solidFill>
                <a:schemeClr val="dk1"/>
              </a:solidFill>
            </a:endParaRPr>
          </a:p>
          <a:p>
            <a:pPr indent="0" lvl="0" marL="0" marR="0" rtl="0" algn="l">
              <a:lnSpc>
                <a:spcPct val="100000"/>
              </a:lnSpc>
              <a:spcBef>
                <a:spcPts val="0"/>
              </a:spcBef>
              <a:spcAft>
                <a:spcPts val="0"/>
              </a:spcAft>
              <a:buClr>
                <a:srgbClr val="000000"/>
              </a:buClr>
              <a:buSzPts val="1100"/>
              <a:buFont typeface="Arial"/>
              <a:buNone/>
            </a:pPr>
            <a:r>
              <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g6edd7250a4_2_21"/>
          <p:cNvSpPr txBox="1"/>
          <p:nvPr>
            <p:ph type="title"/>
          </p:nvPr>
        </p:nvSpPr>
        <p:spPr>
          <a:xfrm>
            <a:off x="115025" y="0"/>
            <a:ext cx="11832600" cy="1014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4200" u="sng">
                <a:latin typeface="Arial"/>
                <a:ea typeface="Arial"/>
                <a:cs typeface="Arial"/>
                <a:sym typeface="Arial"/>
              </a:rPr>
              <a:t>Example of an opening LinkedIn statement? </a:t>
            </a:r>
            <a:endParaRPr sz="4200">
              <a:latin typeface="Arial"/>
              <a:ea typeface="Arial"/>
              <a:cs typeface="Arial"/>
              <a:sym typeface="Arial"/>
            </a:endParaRPr>
          </a:p>
        </p:txBody>
      </p:sp>
      <p:sp>
        <p:nvSpPr>
          <p:cNvPr id="127" name="Google Shape;127;g6edd7250a4_2_21"/>
          <p:cNvSpPr txBox="1"/>
          <p:nvPr>
            <p:ph idx="1" type="body"/>
          </p:nvPr>
        </p:nvSpPr>
        <p:spPr>
          <a:xfrm>
            <a:off x="445700" y="1115200"/>
            <a:ext cx="11300400" cy="57429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SzPts val="1800"/>
              <a:buNone/>
            </a:pPr>
            <a:r>
              <a:t/>
            </a:r>
            <a:endParaRPr sz="3000">
              <a:solidFill>
                <a:srgbClr val="000000"/>
              </a:solidFill>
              <a:latin typeface="Roboto"/>
              <a:ea typeface="Roboto"/>
              <a:cs typeface="Roboto"/>
              <a:sym typeface="Roboto"/>
            </a:endParaRPr>
          </a:p>
          <a:p>
            <a:pPr indent="0" lvl="0" marL="457200" rtl="0" algn="l">
              <a:lnSpc>
                <a:spcPct val="115000"/>
              </a:lnSpc>
              <a:spcBef>
                <a:spcPts val="300"/>
              </a:spcBef>
              <a:spcAft>
                <a:spcPts val="0"/>
              </a:spcAft>
              <a:buSzPts val="1800"/>
              <a:buNone/>
            </a:pPr>
            <a:r>
              <a:t/>
            </a:r>
            <a:endParaRPr sz="2500">
              <a:solidFill>
                <a:srgbClr val="222222"/>
              </a:solidFill>
              <a:highlight>
                <a:srgbClr val="FFFFFF"/>
              </a:highlight>
              <a:latin typeface="Roboto"/>
              <a:ea typeface="Roboto"/>
              <a:cs typeface="Roboto"/>
              <a:sym typeface="Roboto"/>
            </a:endParaRPr>
          </a:p>
          <a:p>
            <a:pPr indent="0" lvl="0" marL="457200" rtl="0" algn="l">
              <a:lnSpc>
                <a:spcPct val="90000"/>
              </a:lnSpc>
              <a:spcBef>
                <a:spcPts val="300"/>
              </a:spcBef>
              <a:spcAft>
                <a:spcPts val="0"/>
              </a:spcAft>
              <a:buSzPts val="1800"/>
              <a:buNone/>
            </a:pPr>
            <a:r>
              <a:t/>
            </a:r>
            <a:endParaRPr sz="2900"/>
          </a:p>
          <a:p>
            <a:pPr indent="0" lvl="0" marL="457200" rtl="0" algn="l">
              <a:lnSpc>
                <a:spcPct val="90000"/>
              </a:lnSpc>
              <a:spcBef>
                <a:spcPts val="0"/>
              </a:spcBef>
              <a:spcAft>
                <a:spcPts val="0"/>
              </a:spcAft>
              <a:buSzPts val="1800"/>
              <a:buNone/>
            </a:pPr>
            <a:r>
              <a:t/>
            </a:r>
            <a:endParaRPr sz="2900"/>
          </a:p>
          <a:p>
            <a:pPr indent="-387350" lvl="0" marL="457200" rtl="0" algn="l">
              <a:lnSpc>
                <a:spcPct val="90000"/>
              </a:lnSpc>
              <a:spcBef>
                <a:spcPts val="0"/>
              </a:spcBef>
              <a:spcAft>
                <a:spcPts val="0"/>
              </a:spcAft>
              <a:buSzPts val="2500"/>
              <a:buChar char="•"/>
            </a:pPr>
            <a:r>
              <a:rPr lang="en-US" sz="2500"/>
              <a:t>Short, precise and to the point. </a:t>
            </a:r>
            <a:endParaRPr sz="2500"/>
          </a:p>
          <a:p>
            <a:pPr indent="-387350" lvl="0" marL="457200" rtl="0" algn="l">
              <a:lnSpc>
                <a:spcPct val="90000"/>
              </a:lnSpc>
              <a:spcBef>
                <a:spcPts val="0"/>
              </a:spcBef>
              <a:spcAft>
                <a:spcPts val="0"/>
              </a:spcAft>
              <a:buSzPts val="2500"/>
              <a:buChar char="•"/>
            </a:pPr>
            <a:r>
              <a:rPr lang="en-US" sz="2500"/>
              <a:t>I highlight an achievement of mine and how I use my knowledge to help others...etc </a:t>
            </a:r>
            <a:endParaRPr sz="2500"/>
          </a:p>
          <a:p>
            <a:pPr indent="-387350" lvl="0" marL="457200" rtl="0" algn="l">
              <a:lnSpc>
                <a:spcPct val="90000"/>
              </a:lnSpc>
              <a:spcBef>
                <a:spcPts val="0"/>
              </a:spcBef>
              <a:spcAft>
                <a:spcPts val="0"/>
              </a:spcAft>
              <a:buSzPts val="2500"/>
              <a:buChar char="•"/>
            </a:pPr>
            <a:r>
              <a:rPr lang="en-US" sz="2500"/>
              <a:t>I also shed light on how I am still working towards bettering myself.</a:t>
            </a:r>
            <a:endParaRPr sz="2500"/>
          </a:p>
          <a:p>
            <a:pPr indent="-387350" lvl="0" marL="457200" rtl="0" algn="l">
              <a:lnSpc>
                <a:spcPct val="90000"/>
              </a:lnSpc>
              <a:spcBef>
                <a:spcPts val="0"/>
              </a:spcBef>
              <a:spcAft>
                <a:spcPts val="0"/>
              </a:spcAft>
              <a:buSzPts val="2500"/>
              <a:buChar char="•"/>
            </a:pPr>
            <a:r>
              <a:rPr lang="en-US" sz="2500" u="sng"/>
              <a:t>Humility is key</a:t>
            </a:r>
            <a:r>
              <a:rPr lang="en-US" sz="2500"/>
              <a:t>. Do not come off arrogant and cocky.  </a:t>
            </a:r>
            <a:endParaRPr sz="2500"/>
          </a:p>
          <a:p>
            <a:pPr indent="-387350" lvl="0" marL="457200" rtl="0" algn="l">
              <a:lnSpc>
                <a:spcPct val="90000"/>
              </a:lnSpc>
              <a:spcBef>
                <a:spcPts val="0"/>
              </a:spcBef>
              <a:spcAft>
                <a:spcPts val="0"/>
              </a:spcAft>
              <a:buSzPts val="2500"/>
              <a:buChar char="•"/>
            </a:pPr>
            <a:r>
              <a:rPr lang="en-US" sz="2500"/>
              <a:t>At the end, I shortly say how I am currently looking for a solid platform to build my financial career. This could lead to a possible opportunity in the future or for a conversation about employment opportunities. </a:t>
            </a:r>
            <a:endParaRPr sz="2500"/>
          </a:p>
          <a:p>
            <a:pPr indent="-387350" lvl="0" marL="457200" rtl="0" algn="l">
              <a:lnSpc>
                <a:spcPct val="90000"/>
              </a:lnSpc>
              <a:spcBef>
                <a:spcPts val="0"/>
              </a:spcBef>
              <a:spcAft>
                <a:spcPts val="0"/>
              </a:spcAft>
              <a:buSzPts val="2500"/>
              <a:buChar char="•"/>
            </a:pPr>
            <a:r>
              <a:rPr i="1" lang="en-US" sz="2500"/>
              <a:t>This is just an example. I am not saying you need to follow my style of writing. -Christian </a:t>
            </a:r>
            <a:endParaRPr i="1" sz="2500"/>
          </a:p>
        </p:txBody>
      </p:sp>
      <p:pic>
        <p:nvPicPr>
          <p:cNvPr id="128" name="Google Shape;128;g6edd7250a4_2_21"/>
          <p:cNvPicPr preferRelativeResize="0"/>
          <p:nvPr/>
        </p:nvPicPr>
        <p:blipFill rotWithShape="1">
          <a:blip r:embed="rId4">
            <a:alphaModFix/>
          </a:blip>
          <a:srcRect b="0" l="0" r="0" t="0"/>
          <a:stretch/>
        </p:blipFill>
        <p:spPr>
          <a:xfrm>
            <a:off x="802275" y="1222075"/>
            <a:ext cx="10458100" cy="1595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g6edd7250a4_2_10"/>
          <p:cNvSpPr txBox="1"/>
          <p:nvPr>
            <p:ph type="title"/>
          </p:nvPr>
        </p:nvSpPr>
        <p:spPr>
          <a:xfrm>
            <a:off x="838200" y="0"/>
            <a:ext cx="10515600" cy="1014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4800" u="sng">
                <a:latin typeface="Arial"/>
                <a:ea typeface="Arial"/>
                <a:cs typeface="Arial"/>
                <a:sym typeface="Arial"/>
              </a:rPr>
              <a:t>Why you should be on it?</a:t>
            </a:r>
            <a:endParaRPr>
              <a:latin typeface="Arial"/>
              <a:ea typeface="Arial"/>
              <a:cs typeface="Arial"/>
              <a:sym typeface="Arial"/>
            </a:endParaRPr>
          </a:p>
        </p:txBody>
      </p:sp>
      <p:sp>
        <p:nvSpPr>
          <p:cNvPr id="134" name="Google Shape;134;g6edd7250a4_2_10"/>
          <p:cNvSpPr txBox="1"/>
          <p:nvPr>
            <p:ph idx="1" type="body"/>
          </p:nvPr>
        </p:nvSpPr>
        <p:spPr>
          <a:xfrm>
            <a:off x="445800" y="913900"/>
            <a:ext cx="11300400" cy="5656500"/>
          </a:xfrm>
          <a:prstGeom prst="rect">
            <a:avLst/>
          </a:prstGeom>
          <a:noFill/>
          <a:ln>
            <a:noFill/>
          </a:ln>
        </p:spPr>
        <p:txBody>
          <a:bodyPr anchorCtr="0" anchor="t" bIns="45700" lIns="91425" spcFirstLastPara="1" rIns="91425" wrap="square" tIns="45700">
            <a:noAutofit/>
          </a:bodyPr>
          <a:lstStyle/>
          <a:p>
            <a:pPr indent="-400050" lvl="0" marL="457200" rtl="0" algn="l">
              <a:lnSpc>
                <a:spcPct val="90000"/>
              </a:lnSpc>
              <a:spcBef>
                <a:spcPts val="0"/>
              </a:spcBef>
              <a:spcAft>
                <a:spcPts val="0"/>
              </a:spcAft>
              <a:buSzPts val="2700"/>
              <a:buChar char="•"/>
            </a:pPr>
            <a:r>
              <a:rPr lang="en-US" sz="2700"/>
              <a:t>LinkedIn is an online version of your resume. (autonomous applying)</a:t>
            </a:r>
            <a:endParaRPr sz="2700"/>
          </a:p>
          <a:p>
            <a:pPr indent="-400050" lvl="0" marL="457200" rtl="0" algn="l">
              <a:lnSpc>
                <a:spcPct val="90000"/>
              </a:lnSpc>
              <a:spcBef>
                <a:spcPts val="0"/>
              </a:spcBef>
              <a:spcAft>
                <a:spcPts val="0"/>
              </a:spcAft>
              <a:buSzPts val="2700"/>
              <a:buChar char="•"/>
            </a:pPr>
            <a:r>
              <a:rPr lang="en-US" sz="2700"/>
              <a:t>Recruiters or even connections come to you. (Simple)</a:t>
            </a:r>
            <a:endParaRPr sz="2700"/>
          </a:p>
          <a:p>
            <a:pPr indent="-400050" lvl="0" marL="457200" rtl="0" algn="l">
              <a:lnSpc>
                <a:spcPct val="90000"/>
              </a:lnSpc>
              <a:spcBef>
                <a:spcPts val="0"/>
              </a:spcBef>
              <a:spcAft>
                <a:spcPts val="0"/>
              </a:spcAft>
              <a:buSzPts val="2700"/>
              <a:buChar char="•"/>
            </a:pPr>
            <a:r>
              <a:rPr lang="en-US" sz="2700"/>
              <a:t>Expand your professional network further than you would’ve ever thought. (Ex. Christians profile, 500+ connections at the click of a button)</a:t>
            </a:r>
            <a:endParaRPr sz="2700"/>
          </a:p>
          <a:p>
            <a:pPr indent="-400050" lvl="0" marL="457200" rtl="0" algn="l">
              <a:lnSpc>
                <a:spcPct val="90000"/>
              </a:lnSpc>
              <a:spcBef>
                <a:spcPts val="0"/>
              </a:spcBef>
              <a:spcAft>
                <a:spcPts val="0"/>
              </a:spcAft>
              <a:buSzPts val="2700"/>
              <a:buChar char="•"/>
            </a:pPr>
            <a:r>
              <a:rPr lang="en-US" sz="2700"/>
              <a:t>Allow yourself to set yourself apart from the crowd. (You vs. someone who doesn’t have account).</a:t>
            </a:r>
            <a:endParaRPr sz="2700"/>
          </a:p>
          <a:p>
            <a:pPr indent="-400050" lvl="0" marL="457200" rtl="0" algn="l">
              <a:lnSpc>
                <a:spcPct val="90000"/>
              </a:lnSpc>
              <a:spcBef>
                <a:spcPts val="0"/>
              </a:spcBef>
              <a:spcAft>
                <a:spcPts val="0"/>
              </a:spcAft>
              <a:buSzPts val="2700"/>
              <a:buChar char="•"/>
            </a:pPr>
            <a:r>
              <a:rPr lang="en-US" sz="2700"/>
              <a:t>It only takes roughly 30 minutes to set up a complete account. (The more time you put into it, the better it will be….)</a:t>
            </a:r>
            <a:endParaRPr sz="2700"/>
          </a:p>
          <a:p>
            <a:pPr indent="-400050" lvl="0" marL="457200" rtl="0" algn="l">
              <a:lnSpc>
                <a:spcPct val="90000"/>
              </a:lnSpc>
              <a:spcBef>
                <a:spcPts val="0"/>
              </a:spcBef>
              <a:spcAft>
                <a:spcPts val="0"/>
              </a:spcAft>
              <a:buSzPts val="2700"/>
              <a:buChar char="•"/>
            </a:pPr>
            <a:r>
              <a:rPr lang="en-US" sz="2700"/>
              <a:t>Aside from networking, there are some very interesting reads and articles that you have free access to. </a:t>
            </a:r>
            <a:endParaRPr sz="2700"/>
          </a:p>
          <a:p>
            <a:pPr indent="-400050" lvl="0" marL="457200" rtl="0" algn="l">
              <a:lnSpc>
                <a:spcPct val="90000"/>
              </a:lnSpc>
              <a:spcBef>
                <a:spcPts val="0"/>
              </a:spcBef>
              <a:spcAft>
                <a:spcPts val="0"/>
              </a:spcAft>
              <a:buSzPts val="2700"/>
              <a:buChar char="•"/>
            </a:pPr>
            <a:r>
              <a:rPr lang="en-US" sz="2700"/>
              <a:t>The account is free to set up. </a:t>
            </a:r>
            <a:endParaRPr sz="2700"/>
          </a:p>
          <a:p>
            <a:pPr indent="-400050" lvl="0" marL="457200" rtl="0" algn="l">
              <a:lnSpc>
                <a:spcPct val="90000"/>
              </a:lnSpc>
              <a:spcBef>
                <a:spcPts val="0"/>
              </a:spcBef>
              <a:spcAft>
                <a:spcPts val="0"/>
              </a:spcAft>
              <a:buSzPts val="2700"/>
              <a:buChar char="•"/>
            </a:pPr>
            <a:r>
              <a:rPr lang="en-US" sz="2700"/>
              <a:t>Easy access….app or google. </a:t>
            </a:r>
            <a:endParaRPr sz="2700"/>
          </a:p>
          <a:p>
            <a:pPr indent="-400050" lvl="0" marL="457200" rtl="0" algn="l">
              <a:lnSpc>
                <a:spcPct val="90000"/>
              </a:lnSpc>
              <a:spcBef>
                <a:spcPts val="0"/>
              </a:spcBef>
              <a:spcAft>
                <a:spcPts val="0"/>
              </a:spcAft>
              <a:buSzPts val="2700"/>
              <a:buChar char="•"/>
            </a:pPr>
            <a:r>
              <a:rPr lang="en-US" sz="2700"/>
              <a:t>UBERG will be getting professional headshots for members, included in dues. </a:t>
            </a:r>
            <a:endParaRPr sz="2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8" name="Shape 138"/>
        <p:cNvGrpSpPr/>
        <p:nvPr/>
      </p:nvGrpSpPr>
      <p:grpSpPr>
        <a:xfrm>
          <a:off x="0" y="0"/>
          <a:ext cx="0" cy="0"/>
          <a:chOff x="0" y="0"/>
          <a:chExt cx="0" cy="0"/>
        </a:xfrm>
      </p:grpSpPr>
      <p:sp>
        <p:nvSpPr>
          <p:cNvPr id="139" name="Google Shape;139;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u="sng">
                <a:latin typeface="Arial"/>
                <a:ea typeface="Arial"/>
                <a:cs typeface="Arial"/>
                <a:sym typeface="Arial"/>
              </a:rPr>
              <a:t>Start Early!</a:t>
            </a:r>
            <a:endParaRPr u="sng">
              <a:latin typeface="Arial"/>
              <a:ea typeface="Arial"/>
              <a:cs typeface="Arial"/>
              <a:sym typeface="Arial"/>
            </a:endParaRPr>
          </a:p>
        </p:txBody>
      </p:sp>
      <p:pic>
        <p:nvPicPr>
          <p:cNvPr id="140" name="Google Shape;140;p3"/>
          <p:cNvPicPr preferRelativeResize="0"/>
          <p:nvPr/>
        </p:nvPicPr>
        <p:blipFill rotWithShape="1">
          <a:blip r:embed="rId4">
            <a:alphaModFix/>
          </a:blip>
          <a:srcRect b="0" l="0" r="0" t="0"/>
          <a:stretch/>
        </p:blipFill>
        <p:spPr>
          <a:xfrm>
            <a:off x="0" y="1690700"/>
            <a:ext cx="9618201" cy="4809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4" name="Shape 144"/>
        <p:cNvGrpSpPr/>
        <p:nvPr/>
      </p:nvGrpSpPr>
      <p:grpSpPr>
        <a:xfrm>
          <a:off x="0" y="0"/>
          <a:ext cx="0" cy="0"/>
          <a:chOff x="0" y="0"/>
          <a:chExt cx="0" cy="0"/>
        </a:xfrm>
      </p:grpSpPr>
      <p:sp>
        <p:nvSpPr>
          <p:cNvPr id="145" name="Google Shape;145;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sz="4800" u="sng">
                <a:solidFill>
                  <a:srgbClr val="000000"/>
                </a:solidFill>
                <a:latin typeface="Arial"/>
                <a:ea typeface="Arial"/>
                <a:cs typeface="Arial"/>
                <a:sym typeface="Arial"/>
              </a:rPr>
              <a:t>Internship Advice</a:t>
            </a:r>
            <a:endParaRPr sz="4800" u="sng">
              <a:solidFill>
                <a:srgbClr val="000000"/>
              </a:solidFill>
              <a:latin typeface="Arial"/>
              <a:ea typeface="Arial"/>
              <a:cs typeface="Arial"/>
              <a:sym typeface="Arial"/>
            </a:endParaRPr>
          </a:p>
        </p:txBody>
      </p:sp>
      <p:sp>
        <p:nvSpPr>
          <p:cNvPr id="146" name="Google Shape;146;p4"/>
          <p:cNvSpPr txBox="1"/>
          <p:nvPr>
            <p:ph idx="1" type="body"/>
          </p:nvPr>
        </p:nvSpPr>
        <p:spPr>
          <a:xfrm>
            <a:off x="562175" y="1690700"/>
            <a:ext cx="10515600" cy="5167200"/>
          </a:xfrm>
          <a:prstGeom prst="rect">
            <a:avLst/>
          </a:prstGeom>
          <a:noFill/>
          <a:ln>
            <a:noFill/>
          </a:ln>
        </p:spPr>
        <p:txBody>
          <a:bodyPr anchorCtr="0" anchor="t" bIns="45700" lIns="91425" spcFirstLastPara="1" rIns="91425" wrap="square" tIns="45700">
            <a:noAutofit/>
          </a:bodyPr>
          <a:lstStyle/>
          <a:p>
            <a:pPr indent="-381000" lvl="0" marL="457200" rtl="0" algn="l">
              <a:lnSpc>
                <a:spcPct val="115000"/>
              </a:lnSpc>
              <a:spcBef>
                <a:spcPts val="0"/>
              </a:spcBef>
              <a:spcAft>
                <a:spcPts val="0"/>
              </a:spcAft>
              <a:buClr>
                <a:srgbClr val="000000"/>
              </a:buClr>
              <a:buSzPts val="2400"/>
              <a:buFont typeface="Roboto"/>
              <a:buChar char="-"/>
            </a:pPr>
            <a:r>
              <a:rPr lang="en-US" sz="2400">
                <a:solidFill>
                  <a:srgbClr val="000000"/>
                </a:solidFill>
                <a:latin typeface="Roboto"/>
                <a:ea typeface="Roboto"/>
                <a:cs typeface="Roboto"/>
                <a:sym typeface="Roboto"/>
              </a:rPr>
              <a:t>Finding an internship can be a full time job.</a:t>
            </a:r>
            <a:endParaRPr sz="2400">
              <a:solidFill>
                <a:srgbClr val="000000"/>
              </a:solidFill>
              <a:latin typeface="Roboto"/>
              <a:ea typeface="Roboto"/>
              <a:cs typeface="Roboto"/>
              <a:sym typeface="Roboto"/>
            </a:endParaRPr>
          </a:p>
          <a:p>
            <a:pPr indent="-381000" lvl="0" marL="457200" rtl="0" algn="l">
              <a:lnSpc>
                <a:spcPct val="115000"/>
              </a:lnSpc>
              <a:spcBef>
                <a:spcPts val="0"/>
              </a:spcBef>
              <a:spcAft>
                <a:spcPts val="0"/>
              </a:spcAft>
              <a:buClr>
                <a:srgbClr val="000000"/>
              </a:buClr>
              <a:buSzPts val="2400"/>
              <a:buFont typeface="Roboto"/>
              <a:buChar char="-"/>
            </a:pPr>
            <a:r>
              <a:rPr lang="en-US" sz="2400">
                <a:solidFill>
                  <a:srgbClr val="000000"/>
                </a:solidFill>
                <a:latin typeface="Roboto"/>
                <a:ea typeface="Roboto"/>
                <a:cs typeface="Roboto"/>
                <a:sym typeface="Roboto"/>
              </a:rPr>
              <a:t>Do not be picky and be flexible (Apply even if not  finance related ex.. operations) </a:t>
            </a:r>
            <a:endParaRPr sz="2400">
              <a:solidFill>
                <a:srgbClr val="000000"/>
              </a:solidFill>
              <a:latin typeface="Roboto"/>
              <a:ea typeface="Roboto"/>
              <a:cs typeface="Roboto"/>
              <a:sym typeface="Roboto"/>
            </a:endParaRPr>
          </a:p>
          <a:p>
            <a:pPr indent="-381000" lvl="0" marL="457200" rtl="0" algn="l">
              <a:lnSpc>
                <a:spcPct val="115000"/>
              </a:lnSpc>
              <a:spcBef>
                <a:spcPts val="0"/>
              </a:spcBef>
              <a:spcAft>
                <a:spcPts val="0"/>
              </a:spcAft>
              <a:buClr>
                <a:srgbClr val="000000"/>
              </a:buClr>
              <a:buSzPts val="2400"/>
              <a:buFont typeface="Roboto"/>
              <a:buChar char="-"/>
            </a:pPr>
            <a:r>
              <a:rPr lang="en-US" sz="2400">
                <a:solidFill>
                  <a:srgbClr val="000000"/>
                </a:solidFill>
                <a:latin typeface="Roboto"/>
                <a:ea typeface="Roboto"/>
                <a:cs typeface="Roboto"/>
                <a:sym typeface="Roboto"/>
              </a:rPr>
              <a:t>Start Early (Start this week if you are looking for a summer internship) </a:t>
            </a:r>
            <a:endParaRPr sz="2400">
              <a:solidFill>
                <a:srgbClr val="000000"/>
              </a:solidFill>
              <a:latin typeface="Roboto"/>
              <a:ea typeface="Roboto"/>
              <a:cs typeface="Roboto"/>
              <a:sym typeface="Roboto"/>
            </a:endParaRPr>
          </a:p>
          <a:p>
            <a:pPr indent="-381000" lvl="0" marL="457200" rtl="0" algn="l">
              <a:lnSpc>
                <a:spcPct val="115000"/>
              </a:lnSpc>
              <a:spcBef>
                <a:spcPts val="0"/>
              </a:spcBef>
              <a:spcAft>
                <a:spcPts val="0"/>
              </a:spcAft>
              <a:buClr>
                <a:srgbClr val="000000"/>
              </a:buClr>
              <a:buSzPts val="2400"/>
              <a:buFont typeface="Roboto"/>
              <a:buChar char="-"/>
            </a:pPr>
            <a:r>
              <a:rPr lang="en-US" sz="2400">
                <a:solidFill>
                  <a:srgbClr val="000000"/>
                </a:solidFill>
                <a:latin typeface="Roboto"/>
                <a:ea typeface="Roboto"/>
                <a:cs typeface="Roboto"/>
                <a:sym typeface="Roboto"/>
              </a:rPr>
              <a:t>Reach out to small firms as well. Don't limit yourself to Fortune 500 companies, they are more competitive.</a:t>
            </a:r>
            <a:endParaRPr sz="2400">
              <a:solidFill>
                <a:srgbClr val="000000"/>
              </a:solidFill>
              <a:latin typeface="Roboto"/>
              <a:ea typeface="Roboto"/>
              <a:cs typeface="Roboto"/>
              <a:sym typeface="Roboto"/>
            </a:endParaRPr>
          </a:p>
          <a:p>
            <a:pPr indent="-381000" lvl="0" marL="457200" rtl="0" algn="l">
              <a:lnSpc>
                <a:spcPct val="115000"/>
              </a:lnSpc>
              <a:spcBef>
                <a:spcPts val="0"/>
              </a:spcBef>
              <a:spcAft>
                <a:spcPts val="0"/>
              </a:spcAft>
              <a:buClr>
                <a:srgbClr val="000000"/>
              </a:buClr>
              <a:buSzPts val="2400"/>
              <a:buFont typeface="Roboto"/>
              <a:buChar char="-"/>
            </a:pPr>
            <a:r>
              <a:rPr lang="en-US" sz="2400">
                <a:solidFill>
                  <a:srgbClr val="000000"/>
                </a:solidFill>
                <a:latin typeface="Roboto"/>
                <a:ea typeface="Roboto"/>
                <a:cs typeface="Roboto"/>
                <a:sym typeface="Roboto"/>
              </a:rPr>
              <a:t>Ask/express interest in working for the company full time after you’ve completed internship.</a:t>
            </a:r>
            <a:endParaRPr sz="2400">
              <a:solidFill>
                <a:srgbClr val="000000"/>
              </a:solidFill>
              <a:latin typeface="Roboto"/>
              <a:ea typeface="Roboto"/>
              <a:cs typeface="Roboto"/>
              <a:sym typeface="Roboto"/>
            </a:endParaRPr>
          </a:p>
          <a:p>
            <a:pPr indent="0" lvl="0" marL="457200" rtl="0" algn="l">
              <a:lnSpc>
                <a:spcPct val="115000"/>
              </a:lnSpc>
              <a:spcBef>
                <a:spcPts val="1600"/>
              </a:spcBef>
              <a:spcAft>
                <a:spcPts val="1600"/>
              </a:spcAft>
              <a:buSzPts val="1800"/>
              <a:buNone/>
            </a:pPr>
            <a:r>
              <a:t/>
            </a:r>
            <a:endParaRPr sz="2400">
              <a:solidFill>
                <a:srgbClr val="000000"/>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0" name="Shape 150"/>
        <p:cNvGrpSpPr/>
        <p:nvPr/>
      </p:nvGrpSpPr>
      <p:grpSpPr>
        <a:xfrm>
          <a:off x="0" y="0"/>
          <a:ext cx="0" cy="0"/>
          <a:chOff x="0" y="0"/>
          <a:chExt cx="0" cy="0"/>
        </a:xfrm>
      </p:grpSpPr>
      <p:sp>
        <p:nvSpPr>
          <p:cNvPr id="151" name="Google Shape;151;p5"/>
          <p:cNvSpPr txBox="1"/>
          <p:nvPr>
            <p:ph type="title"/>
          </p:nvPr>
        </p:nvSpPr>
        <p:spPr>
          <a:xfrm>
            <a:off x="493150" y="0"/>
            <a:ext cx="10515600" cy="704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sz="4500" u="sng">
                <a:solidFill>
                  <a:srgbClr val="000000"/>
                </a:solidFill>
                <a:latin typeface="Arial"/>
                <a:ea typeface="Arial"/>
                <a:cs typeface="Arial"/>
                <a:sym typeface="Arial"/>
              </a:rPr>
              <a:t>Interview Preparation</a:t>
            </a:r>
            <a:endParaRPr sz="4500" u="sng">
              <a:solidFill>
                <a:srgbClr val="000000"/>
              </a:solidFill>
              <a:latin typeface="Arial"/>
              <a:ea typeface="Arial"/>
              <a:cs typeface="Arial"/>
              <a:sym typeface="Arial"/>
            </a:endParaRPr>
          </a:p>
        </p:txBody>
      </p:sp>
      <p:sp>
        <p:nvSpPr>
          <p:cNvPr id="152" name="Google Shape;152;p5"/>
          <p:cNvSpPr txBox="1"/>
          <p:nvPr>
            <p:ph idx="1" type="body"/>
          </p:nvPr>
        </p:nvSpPr>
        <p:spPr>
          <a:xfrm>
            <a:off x="224950" y="782700"/>
            <a:ext cx="10395900" cy="6075300"/>
          </a:xfrm>
          <a:prstGeom prst="rect">
            <a:avLst/>
          </a:prstGeom>
          <a:noFill/>
          <a:ln>
            <a:noFill/>
          </a:ln>
        </p:spPr>
        <p:txBody>
          <a:bodyPr anchorCtr="0" anchor="t" bIns="45700" lIns="91425" spcFirstLastPara="1" rIns="91425" wrap="square" tIns="45700">
            <a:normAutofit lnSpcReduction="20000"/>
          </a:bodyPr>
          <a:lstStyle/>
          <a:p>
            <a:pPr indent="-368300" lvl="0" marL="457200" rtl="0" algn="l">
              <a:lnSpc>
                <a:spcPct val="150000"/>
              </a:lnSpc>
              <a:spcBef>
                <a:spcPts val="0"/>
              </a:spcBef>
              <a:spcAft>
                <a:spcPts val="0"/>
              </a:spcAft>
              <a:buClr>
                <a:srgbClr val="000000"/>
              </a:buClr>
              <a:buSzPts val="2200"/>
              <a:buFont typeface="Roboto"/>
              <a:buChar char="•"/>
            </a:pPr>
            <a:r>
              <a:rPr lang="en-US" sz="2200">
                <a:solidFill>
                  <a:srgbClr val="000000"/>
                </a:solidFill>
                <a:latin typeface="Roboto"/>
                <a:ea typeface="Roboto"/>
                <a:cs typeface="Roboto"/>
                <a:sym typeface="Roboto"/>
              </a:rPr>
              <a:t>Dress to impress. A fitted suit goes a long way. (black/dark suit, Men: solid color tie)</a:t>
            </a:r>
            <a:endParaRPr sz="2200">
              <a:solidFill>
                <a:srgbClr val="000000"/>
              </a:solidFill>
              <a:latin typeface="Roboto"/>
              <a:ea typeface="Roboto"/>
              <a:cs typeface="Roboto"/>
              <a:sym typeface="Roboto"/>
            </a:endParaRPr>
          </a:p>
          <a:p>
            <a:pPr indent="-368300" lvl="0" marL="457200" rtl="0" algn="l">
              <a:lnSpc>
                <a:spcPct val="150000"/>
              </a:lnSpc>
              <a:spcBef>
                <a:spcPts val="0"/>
              </a:spcBef>
              <a:spcAft>
                <a:spcPts val="0"/>
              </a:spcAft>
              <a:buClr>
                <a:srgbClr val="000000"/>
              </a:buClr>
              <a:buSzPts val="2200"/>
              <a:buFont typeface="Roboto"/>
              <a:buChar char="•"/>
            </a:pPr>
            <a:r>
              <a:rPr lang="en-US" sz="2200">
                <a:solidFill>
                  <a:srgbClr val="000000"/>
                </a:solidFill>
                <a:latin typeface="Roboto"/>
                <a:ea typeface="Roboto"/>
                <a:cs typeface="Roboto"/>
                <a:sym typeface="Roboto"/>
              </a:rPr>
              <a:t>Do your homework/prepare! (Research the company, its products, how it makes money, even research the CEO. (Example: Jason Trennert; book)</a:t>
            </a:r>
            <a:endParaRPr sz="2200">
              <a:solidFill>
                <a:srgbClr val="000000"/>
              </a:solidFill>
              <a:latin typeface="Roboto"/>
              <a:ea typeface="Roboto"/>
              <a:cs typeface="Roboto"/>
              <a:sym typeface="Roboto"/>
            </a:endParaRPr>
          </a:p>
          <a:p>
            <a:pPr indent="-368300" lvl="0" marL="457200" rtl="0" algn="l">
              <a:lnSpc>
                <a:spcPct val="150000"/>
              </a:lnSpc>
              <a:spcBef>
                <a:spcPts val="0"/>
              </a:spcBef>
              <a:spcAft>
                <a:spcPts val="0"/>
              </a:spcAft>
              <a:buClr>
                <a:srgbClr val="000000"/>
              </a:buClr>
              <a:buSzPts val="2200"/>
              <a:buFont typeface="Roboto"/>
              <a:buChar char="•"/>
            </a:pPr>
            <a:r>
              <a:rPr lang="en-US" sz="2200">
                <a:solidFill>
                  <a:srgbClr val="000000"/>
                </a:solidFill>
                <a:latin typeface="Roboto"/>
                <a:ea typeface="Roboto"/>
                <a:cs typeface="Roboto"/>
                <a:sym typeface="Roboto"/>
              </a:rPr>
              <a:t>You do not want to be caught off guard when they ask you about their company.</a:t>
            </a:r>
            <a:endParaRPr sz="2200">
              <a:solidFill>
                <a:srgbClr val="000000"/>
              </a:solidFill>
              <a:latin typeface="Roboto"/>
              <a:ea typeface="Roboto"/>
              <a:cs typeface="Roboto"/>
              <a:sym typeface="Roboto"/>
            </a:endParaRPr>
          </a:p>
          <a:p>
            <a:pPr indent="-368300" lvl="0" marL="457200" rtl="0" algn="l">
              <a:lnSpc>
                <a:spcPct val="150000"/>
              </a:lnSpc>
              <a:spcBef>
                <a:spcPts val="0"/>
              </a:spcBef>
              <a:spcAft>
                <a:spcPts val="0"/>
              </a:spcAft>
              <a:buClr>
                <a:srgbClr val="000000"/>
              </a:buClr>
              <a:buSzPts val="2200"/>
              <a:buFont typeface="Roboto"/>
              <a:buChar char="•"/>
            </a:pPr>
            <a:r>
              <a:rPr lang="en-US" sz="2200">
                <a:solidFill>
                  <a:srgbClr val="000000"/>
                </a:solidFill>
                <a:latin typeface="Roboto"/>
                <a:ea typeface="Roboto"/>
                <a:cs typeface="Roboto"/>
                <a:sym typeface="Roboto"/>
              </a:rPr>
              <a:t>Write out Practice interview questions such as behavioral questions and type out answers to prepare. (e.g. Name a time when…) </a:t>
            </a:r>
            <a:endParaRPr sz="2200">
              <a:solidFill>
                <a:srgbClr val="000000"/>
              </a:solidFill>
              <a:latin typeface="Roboto"/>
              <a:ea typeface="Roboto"/>
              <a:cs typeface="Roboto"/>
              <a:sym typeface="Roboto"/>
            </a:endParaRPr>
          </a:p>
          <a:p>
            <a:pPr indent="-368300" lvl="0" marL="457200" rtl="0" algn="l">
              <a:lnSpc>
                <a:spcPct val="150000"/>
              </a:lnSpc>
              <a:spcBef>
                <a:spcPts val="0"/>
              </a:spcBef>
              <a:spcAft>
                <a:spcPts val="0"/>
              </a:spcAft>
              <a:buClr>
                <a:srgbClr val="000000"/>
              </a:buClr>
              <a:buSzPts val="2200"/>
              <a:buFont typeface="Roboto"/>
              <a:buChar char="•"/>
            </a:pPr>
            <a:r>
              <a:rPr lang="en-US" sz="2200">
                <a:solidFill>
                  <a:srgbClr val="000000"/>
                </a:solidFill>
                <a:latin typeface="Roboto"/>
                <a:ea typeface="Roboto"/>
                <a:cs typeface="Roboto"/>
                <a:sym typeface="Roboto"/>
              </a:rPr>
              <a:t>Be confident. (</a:t>
            </a:r>
            <a:r>
              <a:rPr b="1" lang="en-US" sz="2200" u="sng">
                <a:solidFill>
                  <a:srgbClr val="000000"/>
                </a:solidFill>
                <a:latin typeface="Roboto"/>
                <a:ea typeface="Roboto"/>
                <a:cs typeface="Roboto"/>
                <a:sym typeface="Roboto"/>
              </a:rPr>
              <a:t>CRUCIAL</a:t>
            </a:r>
            <a:r>
              <a:rPr lang="en-US" sz="2200">
                <a:solidFill>
                  <a:srgbClr val="000000"/>
                </a:solidFill>
                <a:latin typeface="Roboto"/>
                <a:ea typeface="Roboto"/>
                <a:cs typeface="Roboto"/>
                <a:sym typeface="Roboto"/>
              </a:rPr>
              <a:t>)</a:t>
            </a:r>
            <a:endParaRPr sz="2200">
              <a:solidFill>
                <a:srgbClr val="000000"/>
              </a:solidFill>
              <a:latin typeface="Roboto"/>
              <a:ea typeface="Roboto"/>
              <a:cs typeface="Roboto"/>
              <a:sym typeface="Roboto"/>
            </a:endParaRPr>
          </a:p>
          <a:p>
            <a:pPr indent="0" lvl="0" marL="0" rtl="0" algn="l">
              <a:lnSpc>
                <a:spcPct val="150000"/>
              </a:lnSpc>
              <a:spcBef>
                <a:spcPts val="0"/>
              </a:spcBef>
              <a:spcAft>
                <a:spcPts val="0"/>
              </a:spcAft>
              <a:buNone/>
            </a:pPr>
            <a:r>
              <a:t/>
            </a:r>
            <a:endParaRPr sz="2200">
              <a:solidFill>
                <a:srgbClr val="000000"/>
              </a:solidFill>
              <a:latin typeface="Roboto"/>
              <a:ea typeface="Roboto"/>
              <a:cs typeface="Roboto"/>
              <a:sym typeface="Roboto"/>
            </a:endParaRPr>
          </a:p>
          <a:p>
            <a:pPr indent="0" lvl="0" marL="0" rtl="0" algn="l">
              <a:lnSpc>
                <a:spcPct val="150000"/>
              </a:lnSpc>
              <a:spcBef>
                <a:spcPts val="0"/>
              </a:spcBef>
              <a:spcAft>
                <a:spcPts val="0"/>
              </a:spcAft>
              <a:buNone/>
            </a:pPr>
            <a:r>
              <a:rPr lang="en-US" sz="2200">
                <a:solidFill>
                  <a:srgbClr val="000000"/>
                </a:solidFill>
                <a:latin typeface="Roboto"/>
                <a:ea typeface="Roboto"/>
                <a:cs typeface="Roboto"/>
                <a:sym typeface="Roboto"/>
              </a:rPr>
              <a:t>**Find out who will be interviewing you. It is totally acceptable to email the employer and ask this!**</a:t>
            </a:r>
            <a:endParaRPr sz="2200">
              <a:solidFill>
                <a:srgbClr val="000000"/>
              </a:solidFill>
              <a:latin typeface="Roboto"/>
              <a:ea typeface="Roboto"/>
              <a:cs typeface="Roboto"/>
              <a:sym typeface="Roboto"/>
            </a:endParaRPr>
          </a:p>
          <a:p>
            <a:pPr indent="0" lvl="0" marL="0" rtl="0" algn="l">
              <a:lnSpc>
                <a:spcPct val="115000"/>
              </a:lnSpc>
              <a:spcBef>
                <a:spcPts val="0"/>
              </a:spcBef>
              <a:spcAft>
                <a:spcPts val="0"/>
              </a:spcAft>
              <a:buNone/>
            </a:pPr>
            <a:r>
              <a:t/>
            </a:r>
            <a:endParaRPr sz="2200">
              <a:solidFill>
                <a:srgbClr val="000000"/>
              </a:solidFill>
              <a:latin typeface="Roboto"/>
              <a:ea typeface="Roboto"/>
              <a:cs typeface="Roboto"/>
              <a:sym typeface="Roboto"/>
            </a:endParaRPr>
          </a:p>
          <a:p>
            <a:pPr indent="0" lvl="0" marL="457200" rtl="0" algn="l">
              <a:lnSpc>
                <a:spcPct val="115000"/>
              </a:lnSpc>
              <a:spcBef>
                <a:spcPts val="1600"/>
              </a:spcBef>
              <a:spcAft>
                <a:spcPts val="1600"/>
              </a:spcAft>
              <a:buSzPts val="1800"/>
              <a:buNone/>
            </a:pPr>
            <a:r>
              <a:t/>
            </a:r>
            <a:endParaRPr sz="2400">
              <a:solidFill>
                <a:srgbClr val="0000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2020-02-09T21:22:05Z</dcterms:created>
  <dc:creator>Connor</dc:creator>
</cp:coreProperties>
</file>