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imeasQTbvCEIFz8IMmotl9iTBv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3d23184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gc3d231842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5ded0232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gc5ded0232a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5ded023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gc5ded0232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5ded0232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gc5ded0232a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c5ded0232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6" name="Google Shape;126;gc5ded0232a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43c2edc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2" name="Google Shape;132;gc43c2edcd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c5e8ee0ca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9" name="Google Shape;139;gc5e8ee0ca8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c5e8ee0ca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5" name="Google Shape;145;gc5e8ee0ca8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6" name="Google Shape;3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1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1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9" name="Google Shape;69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0" name="Google Shape;70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hyperlink" Target="https://app.wallstreetsurvivor.com/registerto/UBERGContestSpring20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1414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ctrTitle"/>
          </p:nvPr>
        </p:nvSpPr>
        <p:spPr>
          <a:xfrm>
            <a:off x="6746628" y="1783959"/>
            <a:ext cx="4645250" cy="28891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Impact"/>
              <a:buNone/>
            </a:pPr>
            <a:r>
              <a:rPr lang="en-US">
                <a:latin typeface="Impact"/>
                <a:ea typeface="Impact"/>
                <a:cs typeface="Impact"/>
                <a:sym typeface="Impact"/>
              </a:rPr>
              <a:t>UB Equity Research Group</a:t>
            </a:r>
            <a:endParaRPr/>
          </a:p>
        </p:txBody>
      </p:sp>
      <p:sp>
        <p:nvSpPr>
          <p:cNvPr id="97" name="Google Shape;97;p1"/>
          <p:cNvSpPr txBox="1"/>
          <p:nvPr>
            <p:ph idx="1" type="subTitle"/>
          </p:nvPr>
        </p:nvSpPr>
        <p:spPr>
          <a:xfrm>
            <a:off x="6746625" y="4750902"/>
            <a:ext cx="4645200" cy="14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/>
              <a:t>Bonds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 flipH="1">
            <a:off x="0" y="0"/>
            <a:ext cx="6172782" cy="6858000"/>
          </a:xfrm>
          <a:custGeom>
            <a:rect b="b" l="l" r="r" t="t"/>
            <a:pathLst>
              <a:path extrusionOk="0" h="6858000" w="6172782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food, glass&#10;&#10;Description automatically generated" id="99" name="Google Shape;99;p1"/>
          <p:cNvPicPr preferRelativeResize="0"/>
          <p:nvPr/>
        </p:nvPicPr>
        <p:blipFill rotWithShape="1">
          <a:blip r:embed="rId3">
            <a:alphaModFix/>
          </a:blip>
          <a:srcRect b="-1" l="20668" r="20694" t="0"/>
          <a:stretch/>
        </p:blipFill>
        <p:spPr>
          <a:xfrm>
            <a:off x="20" y="10"/>
            <a:ext cx="6024134" cy="6857990"/>
          </a:xfrm>
          <a:custGeom>
            <a:rect b="b" l="l" r="r" t="t"/>
            <a:pathLst>
              <a:path extrusionOk="0" h="6858000" w="6024154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"/>
          <p:cNvSpPr txBox="1"/>
          <p:nvPr/>
        </p:nvSpPr>
        <p:spPr>
          <a:xfrm>
            <a:off x="3057235" y="369455"/>
            <a:ext cx="643774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THANK YOU FOR COMING!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0"/>
          <p:cNvSpPr txBox="1"/>
          <p:nvPr/>
        </p:nvSpPr>
        <p:spPr>
          <a:xfrm>
            <a:off x="4862950" y="5691400"/>
            <a:ext cx="25950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Stay In Touch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0"/>
          <p:cNvSpPr txBox="1"/>
          <p:nvPr/>
        </p:nvSpPr>
        <p:spPr>
          <a:xfrm>
            <a:off x="3500582" y="6226935"/>
            <a:ext cx="706581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IG &amp; TWITTER: UBEQUITYRESEARCH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3d2318429_0_0"/>
          <p:cNvSpPr txBox="1"/>
          <p:nvPr>
            <p:ph type="title"/>
          </p:nvPr>
        </p:nvSpPr>
        <p:spPr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Bonds</a:t>
            </a:r>
            <a:endParaRPr u="sng"/>
          </a:p>
        </p:txBody>
      </p:sp>
      <p:sp>
        <p:nvSpPr>
          <p:cNvPr id="105" name="Google Shape;105;gc3d2318429_0_0"/>
          <p:cNvSpPr txBox="1"/>
          <p:nvPr>
            <p:ph idx="1" type="body"/>
          </p:nvPr>
        </p:nvSpPr>
        <p:spPr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-US" sz="1800"/>
              <a:t>A bond is a</a:t>
            </a:r>
            <a:r>
              <a:rPr b="1" lang="en-US" sz="1800"/>
              <a:t> fixed </a:t>
            </a:r>
            <a:r>
              <a:rPr b="1" lang="en-US" sz="1800"/>
              <a:t>income</a:t>
            </a:r>
            <a:r>
              <a:rPr lang="en-US" sz="1800"/>
              <a:t> tool that represents a loan made by an investor to a “borrower”</a:t>
            </a:r>
            <a:endParaRPr sz="18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/>
              <a:t>     In essence you can think of a bond as an I.O.U. </a:t>
            </a:r>
            <a:endParaRPr sz="1800"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-US" sz="1800"/>
              <a:t>A bond is a unit of corporate debt issued by companies and governments and securitized as a tradable asset. 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-US" sz="1800"/>
              <a:t>Bonds are referred to as “Fixed Income” because they are paid at a fixed interest rate back to the debtholders, or the investors. 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-US" sz="1800"/>
              <a:t>Bonds when acquired have a maturity date. The maturity date is when the principal amount must be repaid. 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/>
              <a:t>For Example: If you bought a 10 year bond 100m bond with a coupon rate of 5%, that means the issuer owes you 100m in ten years time plus 5% interest for every year up until that point or the “Maturity Date”</a:t>
            </a:r>
            <a:endParaRPr sz="18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5ded0232a_0_25"/>
          <p:cNvSpPr txBox="1"/>
          <p:nvPr>
            <p:ph type="title"/>
          </p:nvPr>
        </p:nvSpPr>
        <p:spPr>
          <a:xfrm>
            <a:off x="457925" y="162675"/>
            <a:ext cx="10515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/>
              <a:t>Yield Rates</a:t>
            </a:r>
            <a:endParaRPr u="sng"/>
          </a:p>
        </p:txBody>
      </p:sp>
      <p:sp>
        <p:nvSpPr>
          <p:cNvPr id="111" name="Google Shape;111;gc5ded0232a_0_25"/>
          <p:cNvSpPr txBox="1"/>
          <p:nvPr>
            <p:ph idx="1" type="body"/>
          </p:nvPr>
        </p:nvSpPr>
        <p:spPr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2500"/>
              <a:t>A Bond Yield is the return an investor realizes on a bond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2500"/>
              <a:t>Coupon Rate = Annual Coupon Payment / Bond Face Value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2500"/>
              <a:t>(coupon payment is the annual interest paid on a bond) 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2500"/>
              <a:t>Yield Rate = Coupon Rate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https://www.bloomberg.com/markets/rates-bonds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5ded0232a_0_0"/>
          <p:cNvSpPr txBox="1"/>
          <p:nvPr>
            <p:ph type="title"/>
          </p:nvPr>
        </p:nvSpPr>
        <p:spPr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/>
              <a:t>Different</a:t>
            </a:r>
            <a:r>
              <a:rPr lang="en-US" u="sng"/>
              <a:t> Types of Bonds</a:t>
            </a:r>
            <a:endParaRPr u="sng"/>
          </a:p>
        </p:txBody>
      </p:sp>
      <p:sp>
        <p:nvSpPr>
          <p:cNvPr id="117" name="Google Shape;117;gc5ded0232a_0_0"/>
          <p:cNvSpPr txBox="1"/>
          <p:nvPr>
            <p:ph idx="1" type="body"/>
          </p:nvPr>
        </p:nvSpPr>
        <p:spPr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Corporate Bonds- Debt securities issued by private and public corporations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Investment-grade- Bonds with higher credit rating, with less credit risk than high </a:t>
            </a:r>
            <a:r>
              <a:rPr lang="en-US"/>
              <a:t>yield bonds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High-Yield Bonds- Lower credit rating, implying higher credit risk, offer higher interest rates for the increased risk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Municipal “Muni” Bonds- Securities issued by states cities and other forms of government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U.S. Treasury Bonds- Bonds issued by the U.S. Department of the Treasury. These bonds are backed by the credit of the U.S. government. They are a very safe investment.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5ded0232a_0_10"/>
          <p:cNvSpPr txBox="1"/>
          <p:nvPr>
            <p:ph type="title"/>
          </p:nvPr>
        </p:nvSpPr>
        <p:spPr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/>
              <a:t>Examples of Bonds</a:t>
            </a:r>
            <a:endParaRPr u="sng"/>
          </a:p>
        </p:txBody>
      </p:sp>
      <p:sp>
        <p:nvSpPr>
          <p:cNvPr id="123" name="Google Shape;123;gc5ded0232a_0_10"/>
          <p:cNvSpPr txBox="1"/>
          <p:nvPr>
            <p:ph idx="1" type="body"/>
          </p:nvPr>
        </p:nvSpPr>
        <p:spPr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300"/>
              <a:t>Municipal</a:t>
            </a:r>
            <a:endParaRPr b="1"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300"/>
              <a:t>General Obligation Bonds - Bonds not backed by any secure assets, </a:t>
            </a:r>
            <a:r>
              <a:rPr lang="en-US" sz="2300"/>
              <a:t>they</a:t>
            </a:r>
            <a:r>
              <a:rPr lang="en-US" sz="2300"/>
              <a:t> are backed by faith and credit of the issuer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300"/>
              <a:t>Revenue Bonds - Bonds backed by revenues from a project, highway tolls or a lease fee.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300"/>
              <a:t>US Treasury</a:t>
            </a:r>
            <a:endParaRPr b="1"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300"/>
              <a:t>Treasury Bills - short term securities that can mature in a few days to one year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300"/>
              <a:t>Notes- Securities Maturing within ten years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300"/>
              <a:t>U.S. Treasury Bonds - Long term, matures in 30 years and pay interest every 6 months.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300"/>
              <a:t>TIPS (Treasury Inflated-Protected Securities)- Notes and bonds where the principal amount is adjusted based on </a:t>
            </a:r>
            <a:r>
              <a:rPr lang="en-US" sz="2300"/>
              <a:t>changes</a:t>
            </a:r>
            <a:r>
              <a:rPr lang="en-US" sz="2300"/>
              <a:t> in the CPI. They pay interest every 6 months  and have maturity options of 5, 10 and 30 years. </a:t>
            </a:r>
            <a:endParaRPr sz="2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c5ded0232a_0_5"/>
          <p:cNvSpPr txBox="1"/>
          <p:nvPr>
            <p:ph type="title"/>
          </p:nvPr>
        </p:nvSpPr>
        <p:spPr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/>
              <a:t>So Why Bonds when $GME is too the Moon?</a:t>
            </a:r>
            <a:endParaRPr u="sng"/>
          </a:p>
        </p:txBody>
      </p:sp>
      <p:sp>
        <p:nvSpPr>
          <p:cNvPr id="129" name="Google Shape;129;gc5ded0232a_0_5"/>
          <p:cNvSpPr txBox="1"/>
          <p:nvPr>
            <p:ph idx="1" type="body"/>
          </p:nvPr>
        </p:nvSpPr>
        <p:spPr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While stocks can come with a more immediate reward, bonds are just as viable an option.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Bonds are a much more attractive option when it comes to growing and preserving wealth.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As you grow older your risk exposure decreases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Bonds are a longer term investment with a more definitive outcome and stability for the most part.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Bonds provide interest payments prior to maturity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Very </a:t>
            </a:r>
            <a:r>
              <a:rPr lang="en-US"/>
              <a:t>Predictable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Bonds can be used to offset exposure to volatile stocks </a:t>
            </a:r>
            <a:r>
              <a:rPr lang="en-US"/>
              <a:t> </a:t>
            </a:r>
            <a:endParaRPr/>
          </a:p>
          <a:p>
            <a:pPr indent="0" lvl="0" marL="9144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c43c2edcdd_0_0"/>
          <p:cNvSpPr txBox="1"/>
          <p:nvPr>
            <p:ph type="title"/>
          </p:nvPr>
        </p:nvSpPr>
        <p:spPr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Updated Groups</a:t>
            </a:r>
            <a:endParaRPr u="sng"/>
          </a:p>
        </p:txBody>
      </p:sp>
      <p:sp>
        <p:nvSpPr>
          <p:cNvPr id="135" name="Google Shape;135;gc43c2edcdd_0_0"/>
          <p:cNvSpPr txBox="1"/>
          <p:nvPr>
            <p:ph idx="1" type="body"/>
          </p:nvPr>
        </p:nvSpPr>
        <p:spPr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36" name="Google Shape;136;gc43c2edcdd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0050" y="851450"/>
            <a:ext cx="6654199" cy="59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c5e8ee0ca8_0_1"/>
          <p:cNvSpPr txBox="1"/>
          <p:nvPr>
            <p:ph type="title"/>
          </p:nvPr>
        </p:nvSpPr>
        <p:spPr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Research and Presentation- Make it your own</a:t>
            </a:r>
            <a:endParaRPr u="sng"/>
          </a:p>
        </p:txBody>
      </p:sp>
      <p:sp>
        <p:nvSpPr>
          <p:cNvPr id="142" name="Google Shape;142;gc5e8ee0ca8_0_1"/>
          <p:cNvSpPr txBox="1"/>
          <p:nvPr>
            <p:ph idx="1" type="body"/>
          </p:nvPr>
        </p:nvSpPr>
        <p:spPr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68300" lvl="1" marL="9144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Char char="•"/>
            </a:pPr>
            <a:r>
              <a:rPr lang="en-US" sz="2800"/>
              <a:t>Assess the skill level of your group</a:t>
            </a:r>
            <a:endParaRPr sz="2800"/>
          </a:p>
          <a:p>
            <a:pPr indent="-3683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800"/>
              <a:t>Challenge yourself</a:t>
            </a:r>
            <a:endParaRPr sz="2800"/>
          </a:p>
          <a:p>
            <a:pPr indent="-3683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800"/>
              <a:t>Play to your strengths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Today you can:</a:t>
            </a:r>
            <a:endParaRPr/>
          </a:p>
          <a:p>
            <a:pPr indent="-342900" lvl="0" marL="9144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Divide research amongst members</a:t>
            </a:r>
            <a:endParaRPr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Find analyst reports on the companies</a:t>
            </a:r>
            <a:endParaRPr/>
          </a:p>
          <a:p>
            <a:pPr indent="-342900" lvl="1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Some find “Buy” ratings and others find “Sell” ratings</a:t>
            </a:r>
            <a:endParaRPr/>
          </a:p>
          <a:p>
            <a:pPr indent="-342900" lvl="1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Compare the arguments for each side</a:t>
            </a:r>
            <a:endParaRPr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Use the tailwinds/headwinds to begin a SWOT analysis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c5e8ee0ca8_0_7"/>
          <p:cNvSpPr txBox="1"/>
          <p:nvPr>
            <p:ph type="title"/>
          </p:nvPr>
        </p:nvSpPr>
        <p:spPr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Research and Presentation- Make it your own</a:t>
            </a:r>
            <a:endParaRPr u="sng"/>
          </a:p>
        </p:txBody>
      </p:sp>
      <p:sp>
        <p:nvSpPr>
          <p:cNvPr id="148" name="Google Shape;148;gc5e8ee0ca8_0_7"/>
          <p:cNvSpPr txBox="1"/>
          <p:nvPr>
            <p:ph idx="1" type="body"/>
          </p:nvPr>
        </p:nvSpPr>
        <p:spPr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9144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Paid members may now sign up to join our paper trading using this link: </a:t>
            </a:r>
            <a:r>
              <a:rPr lang="en-US" sz="23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https://app.wallstreetsurvivor.com/registerto/UBERGContestSpring2021</a:t>
            </a:r>
            <a:r>
              <a:rPr lang="en-US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2020-02-09T21:22:05Z</dcterms:created>
  <dc:creator>Connor</dc:creator>
</cp:coreProperties>
</file>