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huqAKWgGmG0Ud5c4on9SCAiIF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734b5d8b55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g734b5d8b55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734b5d8b55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g734b5d8b55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734b5d8b55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734b5d8b55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736c825ed9_5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g736c825ed9_5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36c825ed9_5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g736c825ed9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36c825ed9_5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g736c825ed9_5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736c825ed9_5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g736c825ed9_5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736c825ed9_5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g736c825ed9_5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736c825ed9_5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g736c825ed9_5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736c825ed9_5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g736c825ed9_5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7e015daed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7e015daed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9a4677e0f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a9a4677e0f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9a4677e0f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ga9a4677e0f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9a4677e0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ga9a4677e0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9a4677e0f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ga9a4677e0f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a9a4677e0f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ga9a4677e0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9a4677e0f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ga9a4677e0f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e015daedd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g7e015daedd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6" name="Google Shape;76;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 name="Google Shape;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0" name="Google Shape;1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 name="Google Shape;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 name="Google Shape;2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hyperlink" Target="https://www.youtube.com/watch?v=rlZRtQkfK0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95" name="Shape 95"/>
        <p:cNvGrpSpPr/>
        <p:nvPr/>
      </p:nvGrpSpPr>
      <p:grpSpPr>
        <a:xfrm>
          <a:off x="0" y="0"/>
          <a:ext cx="0" cy="0"/>
          <a:chOff x="0" y="0"/>
          <a:chExt cx="0" cy="0"/>
        </a:xfrm>
      </p:grpSpPr>
      <p:sp>
        <p:nvSpPr>
          <p:cNvPr id="96" name="Google Shape;96;p1"/>
          <p:cNvSpPr txBox="1"/>
          <p:nvPr>
            <p:ph type="ctrTitle"/>
          </p:nvPr>
        </p:nvSpPr>
        <p:spPr>
          <a:xfrm>
            <a:off x="6746628" y="1783959"/>
            <a:ext cx="4645250"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Impact"/>
              <a:buNone/>
            </a:pPr>
            <a:r>
              <a:rPr lang="en-US">
                <a:latin typeface="Impact"/>
                <a:ea typeface="Impact"/>
                <a:cs typeface="Impact"/>
                <a:sym typeface="Impact"/>
              </a:rPr>
              <a:t>UB Equity Research Group</a:t>
            </a:r>
            <a:endParaRPr/>
          </a:p>
        </p:txBody>
      </p:sp>
      <p:sp>
        <p:nvSpPr>
          <p:cNvPr id="97" name="Google Shape;97;p1"/>
          <p:cNvSpPr txBox="1"/>
          <p:nvPr>
            <p:ph idx="1" type="subTitle"/>
          </p:nvPr>
        </p:nvSpPr>
        <p:spPr>
          <a:xfrm>
            <a:off x="6746625" y="4750902"/>
            <a:ext cx="4645200" cy="1449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en-US" sz="2000"/>
              <a:t>Options trading and other trading basics</a:t>
            </a:r>
            <a:endParaRPr/>
          </a:p>
        </p:txBody>
      </p:sp>
      <p:sp>
        <p:nvSpPr>
          <p:cNvPr id="98" name="Google Shape;98;p1"/>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icture containing food, glass&#10;&#10;Description automatically generated" id="99" name="Google Shape;99;p1"/>
          <p:cNvPicPr preferRelativeResize="0"/>
          <p:nvPr/>
        </p:nvPicPr>
        <p:blipFill rotWithShape="1">
          <a:blip r:embed="rId3">
            <a:alphaModFix/>
          </a:blip>
          <a:srcRect b="-1" l="20668" r="20694" t="0"/>
          <a:stretch/>
        </p:blipFill>
        <p:spPr>
          <a:xfrm>
            <a:off x="20" y="10"/>
            <a:ext cx="6024134" cy="685799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g734b5d8b55_0_18"/>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u="sng"/>
              <a:t>Technical Trading</a:t>
            </a:r>
            <a:endParaRPr u="sng"/>
          </a:p>
        </p:txBody>
      </p:sp>
      <p:sp>
        <p:nvSpPr>
          <p:cNvPr id="160" name="Google Shape;160;g734b5d8b55_0_18"/>
          <p:cNvSpPr txBox="1"/>
          <p:nvPr>
            <p:ph idx="1" type="body"/>
          </p:nvPr>
        </p:nvSpPr>
        <p:spPr>
          <a:xfrm>
            <a:off x="230050" y="1006425"/>
            <a:ext cx="11861400" cy="54489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600"/>
              </a:spcBef>
              <a:spcAft>
                <a:spcPts val="0"/>
              </a:spcAft>
              <a:buSzPts val="1800"/>
              <a:buChar char="•"/>
            </a:pPr>
            <a:r>
              <a:rPr lang="en-US"/>
              <a:t>A Technical Trader focuses on charts and graphs. </a:t>
            </a:r>
            <a:endParaRPr/>
          </a:p>
          <a:p>
            <a:pPr indent="-342900" lvl="0" marL="457200" rtl="0" algn="l">
              <a:lnSpc>
                <a:spcPct val="150000"/>
              </a:lnSpc>
              <a:spcBef>
                <a:spcPts val="0"/>
              </a:spcBef>
              <a:spcAft>
                <a:spcPts val="0"/>
              </a:spcAft>
              <a:buSzPts val="1800"/>
              <a:buChar char="•"/>
            </a:pPr>
            <a:r>
              <a:rPr lang="en-US"/>
              <a:t>They analyze lines on stock/index graphs for signs of convergence or divergence. </a:t>
            </a:r>
            <a:endParaRPr/>
          </a:p>
          <a:p>
            <a:pPr indent="-342900" lvl="0" marL="457200" rtl="0" algn="l">
              <a:lnSpc>
                <a:spcPct val="150000"/>
              </a:lnSpc>
              <a:spcBef>
                <a:spcPts val="0"/>
              </a:spcBef>
              <a:spcAft>
                <a:spcPts val="0"/>
              </a:spcAft>
              <a:buSzPts val="1800"/>
              <a:buChar char="•"/>
            </a:pPr>
            <a:r>
              <a:rPr lang="en-US" u="sng"/>
              <a:t>Convergence</a:t>
            </a:r>
            <a:r>
              <a:rPr lang="en-US"/>
              <a:t>- When the indicator and price move in the same direction.</a:t>
            </a:r>
            <a:endParaRPr/>
          </a:p>
          <a:p>
            <a:pPr indent="0" lvl="0" marL="0" rtl="0" algn="l">
              <a:lnSpc>
                <a:spcPct val="150000"/>
              </a:lnSpc>
              <a:spcBef>
                <a:spcPts val="600"/>
              </a:spcBef>
              <a:spcAft>
                <a:spcPts val="0"/>
              </a:spcAft>
              <a:buSzPts val="1800"/>
              <a:buNone/>
            </a:pPr>
            <a:r>
              <a:t/>
            </a:r>
            <a:endParaRPr/>
          </a:p>
          <a:p>
            <a:pPr indent="0" lvl="0" marL="0" rtl="0" algn="l">
              <a:lnSpc>
                <a:spcPct val="150000"/>
              </a:lnSpc>
              <a:spcBef>
                <a:spcPts val="600"/>
              </a:spcBef>
              <a:spcAft>
                <a:spcPts val="0"/>
              </a:spcAft>
              <a:buSzPts val="1800"/>
              <a:buNone/>
            </a:pPr>
            <a:r>
              <a:t/>
            </a:r>
            <a:endParaRPr/>
          </a:p>
          <a:p>
            <a:pPr indent="-342900" lvl="0" marL="457200" rtl="0" algn="l">
              <a:lnSpc>
                <a:spcPct val="150000"/>
              </a:lnSpc>
              <a:spcBef>
                <a:spcPts val="600"/>
              </a:spcBef>
              <a:spcAft>
                <a:spcPts val="0"/>
              </a:spcAft>
              <a:buSzPts val="1800"/>
              <a:buChar char="•"/>
            </a:pPr>
            <a:r>
              <a:rPr lang="en-US" u="sng"/>
              <a:t>Divergence- </a:t>
            </a:r>
            <a:r>
              <a:rPr lang="en-US"/>
              <a:t>When there is a disagreement between the indicator and the price. Indicates that something is changing rapidly</a:t>
            </a:r>
            <a:endParaRPr/>
          </a:p>
          <a:p>
            <a:pPr indent="0" lvl="0" marL="457200" rtl="0" algn="l">
              <a:lnSpc>
                <a:spcPct val="90000"/>
              </a:lnSpc>
              <a:spcBef>
                <a:spcPts val="60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g734b5d8b55_0_2"/>
          <p:cNvSpPr txBox="1"/>
          <p:nvPr>
            <p:ph type="title"/>
          </p:nvPr>
        </p:nvSpPr>
        <p:spPr>
          <a:xfrm>
            <a:off x="349375" y="172525"/>
            <a:ext cx="10515600" cy="834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u="sng"/>
              <a:t>Fundamentals Trading</a:t>
            </a:r>
            <a:endParaRPr u="sng"/>
          </a:p>
        </p:txBody>
      </p:sp>
      <p:sp>
        <p:nvSpPr>
          <p:cNvPr id="166" name="Google Shape;166;g734b5d8b55_0_2"/>
          <p:cNvSpPr txBox="1"/>
          <p:nvPr>
            <p:ph idx="1" type="body"/>
          </p:nvPr>
        </p:nvSpPr>
        <p:spPr>
          <a:xfrm>
            <a:off x="230050" y="1006425"/>
            <a:ext cx="11861400" cy="5448900"/>
          </a:xfrm>
          <a:prstGeom prst="rect">
            <a:avLst/>
          </a:prstGeom>
          <a:noFill/>
          <a:ln>
            <a:noFill/>
          </a:ln>
        </p:spPr>
        <p:txBody>
          <a:bodyPr anchorCtr="0" anchor="t" bIns="45700" lIns="91425" spcFirstLastPara="1" rIns="91425" wrap="square" tIns="45700">
            <a:noAutofit/>
          </a:bodyPr>
          <a:lstStyle/>
          <a:p>
            <a:pPr indent="-419100" lvl="0" marL="457200" rtl="0" algn="l">
              <a:lnSpc>
                <a:spcPct val="150000"/>
              </a:lnSpc>
              <a:spcBef>
                <a:spcPts val="600"/>
              </a:spcBef>
              <a:spcAft>
                <a:spcPts val="0"/>
              </a:spcAft>
              <a:buSzPts val="3000"/>
              <a:buChar char="•"/>
            </a:pPr>
            <a:r>
              <a:rPr lang="en-US" sz="3000"/>
              <a:t>Is a method of Trading, where a trader focuses on company-specific events to determine which stock to buy and when to buy it. </a:t>
            </a:r>
            <a:endParaRPr sz="3000"/>
          </a:p>
          <a:p>
            <a:pPr indent="-419100" lvl="0" marL="457200" rtl="0" algn="l">
              <a:lnSpc>
                <a:spcPct val="150000"/>
              </a:lnSpc>
              <a:spcBef>
                <a:spcPts val="0"/>
              </a:spcBef>
              <a:spcAft>
                <a:spcPts val="0"/>
              </a:spcAft>
              <a:buSzPts val="3000"/>
              <a:buChar char="•"/>
            </a:pPr>
            <a:r>
              <a:rPr lang="en-US" sz="3000"/>
              <a:t>“Trading on Fundamentals” is more of a buy-and-hold strategy, then a day trade (buy and sell in one day) strategy. </a:t>
            </a:r>
            <a:endParaRPr sz="3000"/>
          </a:p>
          <a:p>
            <a:pPr indent="0" lvl="0" marL="457200" rtl="0" algn="l">
              <a:lnSpc>
                <a:spcPct val="150000"/>
              </a:lnSpc>
              <a:spcBef>
                <a:spcPts val="600"/>
              </a:spcBef>
              <a:spcAft>
                <a:spcPts val="0"/>
              </a:spcAft>
              <a:buSzPts val="1800"/>
              <a:buNone/>
            </a:pPr>
            <a:r>
              <a:t/>
            </a:r>
            <a:endParaRPr sz="3000"/>
          </a:p>
          <a:p>
            <a:pPr indent="-419100" lvl="0" marL="457200" rtl="0" algn="l">
              <a:lnSpc>
                <a:spcPct val="150000"/>
              </a:lnSpc>
              <a:spcBef>
                <a:spcPts val="600"/>
              </a:spcBef>
              <a:spcAft>
                <a:spcPts val="0"/>
              </a:spcAft>
              <a:buSzPts val="3000"/>
              <a:buChar char="•"/>
            </a:pPr>
            <a:r>
              <a:rPr lang="en-US" sz="3000" u="sng"/>
              <a:t>Fundamental Analysis- </a:t>
            </a:r>
            <a:r>
              <a:rPr lang="en-US" sz="3000"/>
              <a:t>is a method of measuring a securities intrinsic value by examining related economic or financial factors. </a:t>
            </a:r>
            <a:endParaRPr sz="3000"/>
          </a:p>
          <a:p>
            <a:pPr indent="0" lvl="0" marL="0" rtl="0" algn="l">
              <a:lnSpc>
                <a:spcPct val="90000"/>
              </a:lnSpc>
              <a:spcBef>
                <a:spcPts val="0"/>
              </a:spcBef>
              <a:spcAft>
                <a:spcPts val="0"/>
              </a:spcAft>
              <a:buNone/>
            </a:pPr>
            <a:r>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g734b5d8b55_0_23"/>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u="sng"/>
              <a:t>Swing Trading</a:t>
            </a:r>
            <a:endParaRPr u="sng"/>
          </a:p>
        </p:txBody>
      </p:sp>
      <p:sp>
        <p:nvSpPr>
          <p:cNvPr id="172" name="Google Shape;172;g734b5d8b55_0_23"/>
          <p:cNvSpPr txBox="1"/>
          <p:nvPr>
            <p:ph idx="1" type="body"/>
          </p:nvPr>
        </p:nvSpPr>
        <p:spPr>
          <a:xfrm>
            <a:off x="230050" y="1006425"/>
            <a:ext cx="11861400" cy="54489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600"/>
              </a:spcBef>
              <a:spcAft>
                <a:spcPts val="0"/>
              </a:spcAft>
              <a:buSzPts val="1800"/>
              <a:buChar char="•"/>
            </a:pPr>
            <a:r>
              <a:rPr lang="en-US"/>
              <a:t>Swing Traders are Fundamental or Technical Traders who hold their positions for longer than a single day. </a:t>
            </a:r>
            <a:endParaRPr/>
          </a:p>
          <a:p>
            <a:pPr indent="-342900" lvl="0" marL="457200" rtl="0" algn="l">
              <a:lnSpc>
                <a:spcPct val="150000"/>
              </a:lnSpc>
              <a:spcBef>
                <a:spcPts val="0"/>
              </a:spcBef>
              <a:spcAft>
                <a:spcPts val="0"/>
              </a:spcAft>
              <a:buSzPts val="1800"/>
              <a:buChar char="•"/>
            </a:pPr>
            <a:r>
              <a:rPr lang="en-US"/>
              <a:t>Swing traders usually hold their stocks for a period of a couple of days or from 2 to 3 weeks. </a:t>
            </a:r>
            <a:endParaRPr/>
          </a:p>
          <a:p>
            <a:pPr indent="0" lvl="0" marL="457200" rtl="0" algn="l">
              <a:lnSpc>
                <a:spcPct val="150000"/>
              </a:lnSpc>
              <a:spcBef>
                <a:spcPts val="0"/>
              </a:spcBef>
              <a:spcAft>
                <a:spcPts val="0"/>
              </a:spcAft>
              <a:buNone/>
            </a:pPr>
            <a:r>
              <a:t/>
            </a:r>
            <a:endParaRPr/>
          </a:p>
          <a:p>
            <a:pPr indent="0" lvl="0" marL="457200" rtl="0" algn="l">
              <a:lnSpc>
                <a:spcPct val="90000"/>
              </a:lnSpc>
              <a:spcBef>
                <a:spcPts val="600"/>
              </a:spcBef>
              <a:spcAft>
                <a:spcPts val="0"/>
              </a:spcAft>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g736c825ed9_5_38"/>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Support and Resistance</a:t>
            </a:r>
            <a:endParaRPr u="sng"/>
          </a:p>
        </p:txBody>
      </p:sp>
      <p:sp>
        <p:nvSpPr>
          <p:cNvPr id="178" name="Google Shape;178;g736c825ed9_5_38"/>
          <p:cNvSpPr txBox="1"/>
          <p:nvPr>
            <p:ph idx="1" type="body"/>
          </p:nvPr>
        </p:nvSpPr>
        <p:spPr>
          <a:xfrm>
            <a:off x="210300" y="1086925"/>
            <a:ext cx="10851300" cy="544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400"/>
              <a:t>Support- Where buyers will be present</a:t>
            </a:r>
            <a:endParaRPr sz="2400"/>
          </a:p>
          <a:p>
            <a:pPr indent="0" lvl="0" marL="0"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rPr lang="en-US" sz="2400"/>
              <a:t>Resistance- Where sellers will be present</a:t>
            </a:r>
            <a:endParaRPr sz="2400"/>
          </a:p>
          <a:p>
            <a:pPr indent="0" lvl="0" marL="0"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rPr lang="en-US" sz="2400"/>
              <a:t>Resistance becomes support after it has been broken</a:t>
            </a:r>
            <a:endParaRPr sz="2400"/>
          </a:p>
          <a:p>
            <a:pPr indent="0" lvl="0" marL="0" rtl="0" algn="l">
              <a:lnSpc>
                <a:spcPct val="90000"/>
              </a:lnSpc>
              <a:spcBef>
                <a:spcPts val="600"/>
              </a:spcBef>
              <a:spcAft>
                <a:spcPts val="0"/>
              </a:spcAft>
              <a:buSzPts val="1800"/>
              <a:buNone/>
            </a:pPr>
            <a:r>
              <a:t/>
            </a:r>
            <a:endParaRPr sz="2400"/>
          </a:p>
          <a:p>
            <a:pPr indent="0" lvl="0" marL="0" rtl="0" algn="l">
              <a:lnSpc>
                <a:spcPct val="90000"/>
              </a:lnSpc>
              <a:spcBef>
                <a:spcPts val="600"/>
              </a:spcBef>
              <a:spcAft>
                <a:spcPts val="0"/>
              </a:spcAft>
              <a:buSzPts val="1800"/>
              <a:buNone/>
            </a:pPr>
            <a:r>
              <a:rPr lang="en-US" sz="2400"/>
              <a:t>Support becomes resistance after it has been broken</a:t>
            </a:r>
            <a:endParaRPr sz="2400"/>
          </a:p>
        </p:txBody>
      </p:sp>
      <p:pic>
        <p:nvPicPr>
          <p:cNvPr id="179" name="Google Shape;179;g736c825ed9_5_38"/>
          <p:cNvPicPr preferRelativeResize="0"/>
          <p:nvPr/>
        </p:nvPicPr>
        <p:blipFill rotWithShape="1">
          <a:blip r:embed="rId4">
            <a:alphaModFix/>
          </a:blip>
          <a:srcRect b="0" l="0" r="0" t="0"/>
          <a:stretch/>
        </p:blipFill>
        <p:spPr>
          <a:xfrm>
            <a:off x="-276300" y="4244625"/>
            <a:ext cx="7321774" cy="2860075"/>
          </a:xfrm>
          <a:prstGeom prst="rect">
            <a:avLst/>
          </a:prstGeom>
          <a:noFill/>
          <a:ln>
            <a:noFill/>
          </a:ln>
        </p:spPr>
      </p:pic>
      <p:sp>
        <p:nvSpPr>
          <p:cNvPr id="180" name="Google Shape;180;g736c825ed9_5_38"/>
          <p:cNvSpPr txBox="1"/>
          <p:nvPr/>
        </p:nvSpPr>
        <p:spPr>
          <a:xfrm>
            <a:off x="7647425" y="2338625"/>
            <a:ext cx="4134600" cy="139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For those following the markets today, SPY has bounced off a strong resistance level at ~$280</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g736c825ed9_5_0"/>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Common Candlestick Patterns- Bull Flag</a:t>
            </a:r>
            <a:endParaRPr u="sng"/>
          </a:p>
        </p:txBody>
      </p:sp>
      <p:sp>
        <p:nvSpPr>
          <p:cNvPr id="186" name="Google Shape;186;g736c825ed9_5_0"/>
          <p:cNvSpPr txBox="1"/>
          <p:nvPr>
            <p:ph idx="1" type="body"/>
          </p:nvPr>
        </p:nvSpPr>
        <p:spPr>
          <a:xfrm>
            <a:off x="230050" y="1006425"/>
            <a:ext cx="11788800" cy="188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A bull flag is a common continuation/consolidation pattern that indicates a continued uptrend. This pattern consists of a “flag pole” or a strong uptrend, followed by a brief period of consolidation (the flag) and then a strong upside breakout.</a:t>
            </a:r>
            <a:endParaRPr/>
          </a:p>
          <a:p>
            <a:pPr indent="0" lvl="0" marL="0" rtl="0" algn="l">
              <a:lnSpc>
                <a:spcPct val="90000"/>
              </a:lnSpc>
              <a:spcBef>
                <a:spcPts val="1000"/>
              </a:spcBef>
              <a:spcAft>
                <a:spcPts val="0"/>
              </a:spcAft>
              <a:buSzPts val="1800"/>
              <a:buNone/>
            </a:pPr>
            <a:r>
              <a:t/>
            </a:r>
            <a:endParaRPr/>
          </a:p>
          <a:p>
            <a:pPr indent="0" lvl="0" marL="457200" rtl="0" algn="l">
              <a:lnSpc>
                <a:spcPct val="90000"/>
              </a:lnSpc>
              <a:spcBef>
                <a:spcPts val="600"/>
              </a:spcBef>
              <a:spcAft>
                <a:spcPts val="0"/>
              </a:spcAft>
              <a:buSzPts val="1800"/>
              <a:buNone/>
            </a:pPr>
            <a:r>
              <a:t/>
            </a:r>
            <a:endParaRPr/>
          </a:p>
        </p:txBody>
      </p:sp>
      <p:pic>
        <p:nvPicPr>
          <p:cNvPr id="187" name="Google Shape;187;g736c825ed9_5_0"/>
          <p:cNvPicPr preferRelativeResize="0"/>
          <p:nvPr/>
        </p:nvPicPr>
        <p:blipFill rotWithShape="1">
          <a:blip r:embed="rId4">
            <a:alphaModFix/>
          </a:blip>
          <a:srcRect b="0" l="0" r="0" t="0"/>
          <a:stretch/>
        </p:blipFill>
        <p:spPr>
          <a:xfrm>
            <a:off x="349375" y="2890825"/>
            <a:ext cx="5139474" cy="3799425"/>
          </a:xfrm>
          <a:prstGeom prst="rect">
            <a:avLst/>
          </a:prstGeom>
          <a:noFill/>
          <a:ln>
            <a:noFill/>
          </a:ln>
        </p:spPr>
      </p:pic>
      <p:sp>
        <p:nvSpPr>
          <p:cNvPr id="188" name="Google Shape;188;g736c825ed9_5_0"/>
          <p:cNvSpPr txBox="1"/>
          <p:nvPr/>
        </p:nvSpPr>
        <p:spPr>
          <a:xfrm>
            <a:off x="6048850" y="2802400"/>
            <a:ext cx="4006200" cy="338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Traders will often say that a stock is “flagging,” meaning that they expect further upside.</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g736c825ed9_5_14"/>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Common Candlestick Patterns- Bear Flag</a:t>
            </a:r>
            <a:endParaRPr u="sng"/>
          </a:p>
        </p:txBody>
      </p:sp>
      <p:sp>
        <p:nvSpPr>
          <p:cNvPr id="194" name="Google Shape;194;g736c825ed9_5_14"/>
          <p:cNvSpPr txBox="1"/>
          <p:nvPr>
            <p:ph idx="1" type="body"/>
          </p:nvPr>
        </p:nvSpPr>
        <p:spPr>
          <a:xfrm>
            <a:off x="230050" y="1006425"/>
            <a:ext cx="11788800" cy="188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A bear flag is just the opposite of a bull flag. This pattern consists of a “flag pole” or a strong downtrend, followed by a brief period of upward consolidation (the flag) and then a strong downside breakout.</a:t>
            </a:r>
            <a:endParaRPr/>
          </a:p>
          <a:p>
            <a:pPr indent="0" lvl="0" marL="0" rtl="0" algn="l">
              <a:lnSpc>
                <a:spcPct val="90000"/>
              </a:lnSpc>
              <a:spcBef>
                <a:spcPts val="1000"/>
              </a:spcBef>
              <a:spcAft>
                <a:spcPts val="0"/>
              </a:spcAft>
              <a:buSzPts val="1800"/>
              <a:buNone/>
            </a:pPr>
            <a:r>
              <a:t/>
            </a:r>
            <a:endParaRPr/>
          </a:p>
          <a:p>
            <a:pPr indent="0" lvl="0" marL="457200" rtl="0" algn="l">
              <a:lnSpc>
                <a:spcPct val="90000"/>
              </a:lnSpc>
              <a:spcBef>
                <a:spcPts val="600"/>
              </a:spcBef>
              <a:spcAft>
                <a:spcPts val="0"/>
              </a:spcAft>
              <a:buSzPts val="1800"/>
              <a:buNone/>
            </a:pPr>
            <a:r>
              <a:t/>
            </a:r>
            <a:endParaRPr/>
          </a:p>
        </p:txBody>
      </p:sp>
      <p:sp>
        <p:nvSpPr>
          <p:cNvPr id="195" name="Google Shape;195;g736c825ed9_5_14"/>
          <p:cNvSpPr txBox="1"/>
          <p:nvPr/>
        </p:nvSpPr>
        <p:spPr>
          <a:xfrm>
            <a:off x="7459925" y="2753075"/>
            <a:ext cx="4006200" cy="338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As you can see on the left, the bullish and bearish flag patterns are simply inverted versions of one another.</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pic>
        <p:nvPicPr>
          <p:cNvPr id="196" name="Google Shape;196;g736c825ed9_5_14"/>
          <p:cNvPicPr preferRelativeResize="0"/>
          <p:nvPr/>
        </p:nvPicPr>
        <p:blipFill rotWithShape="1">
          <a:blip r:embed="rId4">
            <a:alphaModFix/>
          </a:blip>
          <a:srcRect b="0" l="0" r="0" t="0"/>
          <a:stretch/>
        </p:blipFill>
        <p:spPr>
          <a:xfrm>
            <a:off x="349375" y="2890713"/>
            <a:ext cx="6934200" cy="2581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g736c825ed9_5_22"/>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3600"/>
              <a:t>Common Candlestick Patterns- Ascending Triangle</a:t>
            </a:r>
            <a:endParaRPr sz="3600" u="sng"/>
          </a:p>
        </p:txBody>
      </p:sp>
      <p:sp>
        <p:nvSpPr>
          <p:cNvPr id="202" name="Google Shape;202;g736c825ed9_5_22"/>
          <p:cNvSpPr txBox="1"/>
          <p:nvPr>
            <p:ph idx="1" type="body"/>
          </p:nvPr>
        </p:nvSpPr>
        <p:spPr>
          <a:xfrm>
            <a:off x="230050" y="1006425"/>
            <a:ext cx="11788800" cy="188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An ascending triangle os one of the most reliable bullish technical trading patterns. This pattern is classified by higher lows, and similar highs, indicating that an equity wants to move higher but is struggling to break resistance.</a:t>
            </a:r>
            <a:endParaRPr/>
          </a:p>
          <a:p>
            <a:pPr indent="0" lvl="0" marL="0" rtl="0" algn="l">
              <a:lnSpc>
                <a:spcPct val="90000"/>
              </a:lnSpc>
              <a:spcBef>
                <a:spcPts val="1000"/>
              </a:spcBef>
              <a:spcAft>
                <a:spcPts val="0"/>
              </a:spcAft>
              <a:buSzPts val="1800"/>
              <a:buNone/>
            </a:pPr>
            <a:r>
              <a:t/>
            </a:r>
            <a:endParaRPr/>
          </a:p>
          <a:p>
            <a:pPr indent="0" lvl="0" marL="457200" rtl="0" algn="l">
              <a:lnSpc>
                <a:spcPct val="90000"/>
              </a:lnSpc>
              <a:spcBef>
                <a:spcPts val="600"/>
              </a:spcBef>
              <a:spcAft>
                <a:spcPts val="0"/>
              </a:spcAft>
              <a:buSzPts val="1800"/>
              <a:buNone/>
            </a:pPr>
            <a:r>
              <a:t/>
            </a:r>
            <a:endParaRPr/>
          </a:p>
        </p:txBody>
      </p:sp>
      <p:sp>
        <p:nvSpPr>
          <p:cNvPr id="203" name="Google Shape;203;g736c825ed9_5_22"/>
          <p:cNvSpPr txBox="1"/>
          <p:nvPr/>
        </p:nvSpPr>
        <p:spPr>
          <a:xfrm>
            <a:off x="5950175" y="2753075"/>
            <a:ext cx="4006200" cy="338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This pattern shows a resumption of an uptrend when the top resistance line is broken and held.</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pic>
        <p:nvPicPr>
          <p:cNvPr id="204" name="Google Shape;204;g736c825ed9_5_22"/>
          <p:cNvPicPr preferRelativeResize="0"/>
          <p:nvPr/>
        </p:nvPicPr>
        <p:blipFill rotWithShape="1">
          <a:blip r:embed="rId4">
            <a:alphaModFix/>
          </a:blip>
          <a:srcRect b="0" l="0" r="0" t="0"/>
          <a:stretch/>
        </p:blipFill>
        <p:spPr>
          <a:xfrm>
            <a:off x="349375" y="2614138"/>
            <a:ext cx="5305075" cy="3662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g736c825ed9_5_30"/>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3600"/>
              <a:t>Common Candlestick Patterns- Ascending Triangle</a:t>
            </a:r>
            <a:endParaRPr sz="3600" u="sng"/>
          </a:p>
        </p:txBody>
      </p:sp>
      <p:sp>
        <p:nvSpPr>
          <p:cNvPr id="210" name="Google Shape;210;g736c825ed9_5_30"/>
          <p:cNvSpPr txBox="1"/>
          <p:nvPr>
            <p:ph idx="1" type="body"/>
          </p:nvPr>
        </p:nvSpPr>
        <p:spPr>
          <a:xfrm>
            <a:off x="230050" y="1006425"/>
            <a:ext cx="11788800" cy="188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An descending triangle os one of the most reliable bearish technical trading patterns. This pattern is classified by lower highs, and consistent lows, indicating that an equity wants to move lower but is struggling to break through support.</a:t>
            </a:r>
            <a:endParaRPr/>
          </a:p>
          <a:p>
            <a:pPr indent="0" lvl="0" marL="0" rtl="0" algn="l">
              <a:lnSpc>
                <a:spcPct val="90000"/>
              </a:lnSpc>
              <a:spcBef>
                <a:spcPts val="1000"/>
              </a:spcBef>
              <a:spcAft>
                <a:spcPts val="0"/>
              </a:spcAft>
              <a:buSzPts val="1800"/>
              <a:buNone/>
            </a:pPr>
            <a:r>
              <a:t/>
            </a:r>
            <a:endParaRPr/>
          </a:p>
          <a:p>
            <a:pPr indent="0" lvl="0" marL="457200" rtl="0" algn="l">
              <a:lnSpc>
                <a:spcPct val="90000"/>
              </a:lnSpc>
              <a:spcBef>
                <a:spcPts val="600"/>
              </a:spcBef>
              <a:spcAft>
                <a:spcPts val="0"/>
              </a:spcAft>
              <a:buSzPts val="1800"/>
              <a:buNone/>
            </a:pPr>
            <a:r>
              <a:t/>
            </a:r>
            <a:endParaRPr/>
          </a:p>
        </p:txBody>
      </p:sp>
      <p:sp>
        <p:nvSpPr>
          <p:cNvPr id="211" name="Google Shape;211;g736c825ed9_5_30"/>
          <p:cNvSpPr txBox="1"/>
          <p:nvPr/>
        </p:nvSpPr>
        <p:spPr>
          <a:xfrm>
            <a:off x="5950175" y="2753075"/>
            <a:ext cx="4006200" cy="338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This pattern shows a resumption of an downtrend when the support line is broken and held.</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pic>
        <p:nvPicPr>
          <p:cNvPr id="212" name="Google Shape;212;g736c825ed9_5_30"/>
          <p:cNvPicPr preferRelativeResize="0"/>
          <p:nvPr/>
        </p:nvPicPr>
        <p:blipFill rotWithShape="1">
          <a:blip r:embed="rId4">
            <a:alphaModFix/>
          </a:blip>
          <a:srcRect b="0" l="0" r="0" t="0"/>
          <a:stretch/>
        </p:blipFill>
        <p:spPr>
          <a:xfrm>
            <a:off x="230050" y="2687900"/>
            <a:ext cx="5305075" cy="3662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g736c825ed9_5_6"/>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Candlestick Patterns- Head and Shoulders</a:t>
            </a:r>
            <a:endParaRPr u="sng"/>
          </a:p>
        </p:txBody>
      </p:sp>
      <p:sp>
        <p:nvSpPr>
          <p:cNvPr id="218" name="Google Shape;218;g736c825ed9_5_6"/>
          <p:cNvSpPr txBox="1"/>
          <p:nvPr>
            <p:ph idx="1" type="body"/>
          </p:nvPr>
        </p:nvSpPr>
        <p:spPr>
          <a:xfrm>
            <a:off x="230050" y="1006425"/>
            <a:ext cx="11861400" cy="544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A head and shoulder pattern is a reversal pattern, meaning that it indicates an inversion in price action. This specific pattern is a bearish pattern, meaning that it indicates the beginning of a downtrend.</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457200" rtl="0" algn="l">
              <a:lnSpc>
                <a:spcPct val="90000"/>
              </a:lnSpc>
              <a:spcBef>
                <a:spcPts val="600"/>
              </a:spcBef>
              <a:spcAft>
                <a:spcPts val="0"/>
              </a:spcAft>
              <a:buSzPts val="1800"/>
              <a:buNone/>
            </a:pPr>
            <a:r>
              <a:t/>
            </a:r>
            <a:endParaRPr/>
          </a:p>
        </p:txBody>
      </p:sp>
      <p:pic>
        <p:nvPicPr>
          <p:cNvPr id="219" name="Google Shape;219;g736c825ed9_5_6"/>
          <p:cNvPicPr preferRelativeResize="0"/>
          <p:nvPr/>
        </p:nvPicPr>
        <p:blipFill rotWithShape="1">
          <a:blip r:embed="rId4">
            <a:alphaModFix/>
          </a:blip>
          <a:srcRect b="0" l="0" r="0" t="0"/>
          <a:stretch/>
        </p:blipFill>
        <p:spPr>
          <a:xfrm>
            <a:off x="349374" y="2575449"/>
            <a:ext cx="5521400" cy="3169425"/>
          </a:xfrm>
          <a:prstGeom prst="rect">
            <a:avLst/>
          </a:prstGeom>
          <a:noFill/>
          <a:ln>
            <a:noFill/>
          </a:ln>
        </p:spPr>
      </p:pic>
      <p:sp>
        <p:nvSpPr>
          <p:cNvPr id="220" name="Google Shape;220;g736c825ed9_5_6"/>
          <p:cNvSpPr txBox="1"/>
          <p:nvPr/>
        </p:nvSpPr>
        <p:spPr>
          <a:xfrm>
            <a:off x="6601450" y="2417575"/>
            <a:ext cx="4548900" cy="237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When trading using a head and shoulders pattern, it is best to look for an entry when the neckline is broken to the downside and held.</a:t>
            </a:r>
            <a:endParaRPr b="0" i="0" sz="2400" u="none" cap="none" strike="noStrike">
              <a:solidFill>
                <a:srgbClr val="000000"/>
              </a:solidFill>
              <a:latin typeface="Calibri"/>
              <a:ea typeface="Calibri"/>
              <a:cs typeface="Calibri"/>
              <a:sym typeface="Calibri"/>
            </a:endParaRPr>
          </a:p>
        </p:txBody>
      </p:sp>
      <p:sp>
        <p:nvSpPr>
          <p:cNvPr id="221" name="Google Shape;221;g736c825ed9_5_6"/>
          <p:cNvSpPr/>
          <p:nvPr/>
        </p:nvSpPr>
        <p:spPr>
          <a:xfrm rot="4070230">
            <a:off x="6315246" y="3917540"/>
            <a:ext cx="167798" cy="1618202"/>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g736c825ed9_5_51"/>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Have some free time? Learn more!</a:t>
            </a:r>
            <a:endParaRPr u="sng"/>
          </a:p>
        </p:txBody>
      </p:sp>
      <p:sp>
        <p:nvSpPr>
          <p:cNvPr id="227" name="Google Shape;227;g736c825ed9_5_51"/>
          <p:cNvSpPr txBox="1"/>
          <p:nvPr>
            <p:ph idx="1" type="body"/>
          </p:nvPr>
        </p:nvSpPr>
        <p:spPr>
          <a:xfrm>
            <a:off x="230050" y="1006425"/>
            <a:ext cx="11861400" cy="544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Watch this video to learn some of the basics of technical analysis or TA.</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sz="1800" u="sng">
                <a:solidFill>
                  <a:schemeClr val="hlink"/>
                </a:solidFill>
                <a:latin typeface="Arial"/>
                <a:ea typeface="Arial"/>
                <a:cs typeface="Arial"/>
                <a:sym typeface="Arial"/>
                <a:hlinkClick r:id="rId4"/>
              </a:rPr>
              <a:t>https://www.youtube.com/watch?v=rlZRtQkfK04</a:t>
            </a:r>
            <a:endParaRPr sz="1800"/>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457200" rtl="0" algn="l">
              <a:lnSpc>
                <a:spcPct val="90000"/>
              </a:lnSpc>
              <a:spcBef>
                <a:spcPts val="60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g7e015daedd_0_0"/>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u="sng"/>
              <a:t>Current event</a:t>
            </a:r>
            <a:endParaRPr u="sng"/>
          </a:p>
        </p:txBody>
      </p:sp>
      <p:sp>
        <p:nvSpPr>
          <p:cNvPr id="105" name="Google Shape;105;g7e015daedd_0_0"/>
          <p:cNvSpPr txBox="1"/>
          <p:nvPr>
            <p:ph idx="1" type="body"/>
          </p:nvPr>
        </p:nvSpPr>
        <p:spPr>
          <a:xfrm>
            <a:off x="230050" y="1006425"/>
            <a:ext cx="7545300" cy="544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3000" u="sng">
                <a:solidFill>
                  <a:srgbClr val="000000"/>
                </a:solidFill>
                <a:latin typeface="Arial"/>
                <a:ea typeface="Arial"/>
                <a:cs typeface="Arial"/>
                <a:sym typeface="Arial"/>
              </a:rPr>
              <a:t>Pfizer - Covid Cure?</a:t>
            </a:r>
            <a:endParaRPr b="1" sz="3000" u="sng">
              <a:solidFill>
                <a:srgbClr val="000000"/>
              </a:solidFill>
              <a:latin typeface="Arial"/>
              <a:ea typeface="Arial"/>
              <a:cs typeface="Arial"/>
              <a:sym typeface="Arial"/>
            </a:endParaRPr>
          </a:p>
          <a:p>
            <a:pPr indent="-374650" lvl="0" marL="457200" rtl="0" algn="l">
              <a:lnSpc>
                <a:spcPct val="115000"/>
              </a:lnSpc>
              <a:spcBef>
                <a:spcPts val="0"/>
              </a:spcBef>
              <a:spcAft>
                <a:spcPts val="0"/>
              </a:spcAft>
              <a:buClr>
                <a:srgbClr val="000000"/>
              </a:buClr>
              <a:buSzPts val="2300"/>
              <a:buChar char="•"/>
            </a:pPr>
            <a:r>
              <a:rPr lang="en-US" sz="2300">
                <a:solidFill>
                  <a:srgbClr val="000000"/>
                </a:solidFill>
                <a:latin typeface="Arial"/>
                <a:ea typeface="Arial"/>
                <a:cs typeface="Arial"/>
                <a:sym typeface="Arial"/>
              </a:rPr>
              <a:t>American multinational </a:t>
            </a:r>
            <a:r>
              <a:rPr lang="en-US" sz="2300">
                <a:solidFill>
                  <a:srgbClr val="000000"/>
                </a:solidFill>
                <a:latin typeface="Arial"/>
                <a:ea typeface="Arial"/>
                <a:cs typeface="Arial"/>
                <a:sym typeface="Arial"/>
              </a:rPr>
              <a:t>pharmaceutical</a:t>
            </a:r>
            <a:r>
              <a:rPr lang="en-US" sz="2300">
                <a:solidFill>
                  <a:srgbClr val="000000"/>
                </a:solidFill>
                <a:latin typeface="Arial"/>
                <a:ea typeface="Arial"/>
                <a:cs typeface="Arial"/>
                <a:sym typeface="Arial"/>
              </a:rPr>
              <a:t> corporation.</a:t>
            </a:r>
            <a:endParaRPr sz="2300">
              <a:solidFill>
                <a:srgbClr val="000000"/>
              </a:solidFill>
              <a:latin typeface="Arial"/>
              <a:ea typeface="Arial"/>
              <a:cs typeface="Arial"/>
              <a:sym typeface="Arial"/>
            </a:endParaRPr>
          </a:p>
          <a:p>
            <a:pPr indent="-374650" lvl="0" marL="457200" rtl="0" algn="l">
              <a:lnSpc>
                <a:spcPct val="115000"/>
              </a:lnSpc>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Some of their most popular drugs include Advil, Lyrica, Robitussin and Viagra.</a:t>
            </a:r>
            <a:endParaRPr sz="2300">
              <a:solidFill>
                <a:srgbClr val="000000"/>
              </a:solidFill>
              <a:latin typeface="Arial"/>
              <a:ea typeface="Arial"/>
              <a:cs typeface="Arial"/>
              <a:sym typeface="Arial"/>
            </a:endParaRPr>
          </a:p>
          <a:p>
            <a:pPr indent="-374650" lvl="1" marL="914400" rtl="0" algn="l">
              <a:lnSpc>
                <a:spcPct val="115000"/>
              </a:lnSpc>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Have received criticism for price related issues in the past - Epipen/Viagra.</a:t>
            </a:r>
            <a:endParaRPr sz="2300">
              <a:solidFill>
                <a:srgbClr val="000000"/>
              </a:solidFill>
              <a:latin typeface="Arial"/>
              <a:ea typeface="Arial"/>
              <a:cs typeface="Arial"/>
              <a:sym typeface="Arial"/>
            </a:endParaRPr>
          </a:p>
          <a:p>
            <a:pPr indent="-374650" lvl="0" marL="457200" rtl="0" algn="l">
              <a:lnSpc>
                <a:spcPct val="115000"/>
              </a:lnSpc>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This week they have announced that their Covid-19 vaccine is 90% effective</a:t>
            </a:r>
            <a:endParaRPr sz="2300">
              <a:solidFill>
                <a:srgbClr val="000000"/>
              </a:solidFill>
              <a:latin typeface="Arial"/>
              <a:ea typeface="Arial"/>
              <a:cs typeface="Arial"/>
              <a:sym typeface="Arial"/>
            </a:endParaRPr>
          </a:p>
          <a:p>
            <a:pPr indent="-374650" lvl="1" marL="914400" rtl="0" algn="l">
              <a:lnSpc>
                <a:spcPct val="115000"/>
              </a:lnSpc>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Off the news we see a big spike in the stock price of Pfizer followed by a correction, and this was seen all around the market. </a:t>
            </a:r>
            <a:endParaRPr sz="2300">
              <a:solidFill>
                <a:srgbClr val="000000"/>
              </a:solidFill>
              <a:latin typeface="Arial"/>
              <a:ea typeface="Arial"/>
              <a:cs typeface="Arial"/>
              <a:sym typeface="Arial"/>
            </a:endParaRPr>
          </a:p>
          <a:p>
            <a:pPr indent="-374650" lvl="0" marL="457200" rtl="0" algn="l">
              <a:lnSpc>
                <a:spcPct val="115000"/>
              </a:lnSpc>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So we can conclude that investors are happy with the news and are excited to ditch their masks. </a:t>
            </a:r>
            <a:endParaRPr sz="2300">
              <a:solidFill>
                <a:srgbClr val="000000"/>
              </a:solidFill>
              <a:latin typeface="Arial"/>
              <a:ea typeface="Arial"/>
              <a:cs typeface="Arial"/>
              <a:sym typeface="Arial"/>
            </a:endParaRPr>
          </a:p>
          <a:p>
            <a:pPr indent="0" lvl="0" marL="914400" rtl="0" algn="l">
              <a:lnSpc>
                <a:spcPct val="115000"/>
              </a:lnSpc>
              <a:spcBef>
                <a:spcPts val="0"/>
              </a:spcBef>
              <a:spcAft>
                <a:spcPts val="0"/>
              </a:spcAft>
              <a:buNone/>
            </a:pPr>
            <a:r>
              <a:t/>
            </a:r>
            <a:endParaRPr sz="2300">
              <a:solidFill>
                <a:srgbClr val="000000"/>
              </a:solidFill>
              <a:latin typeface="Arial"/>
              <a:ea typeface="Arial"/>
              <a:cs typeface="Arial"/>
              <a:sym typeface="Arial"/>
            </a:endParaRPr>
          </a:p>
          <a:p>
            <a:pPr indent="0" lvl="0" marL="457200" rtl="0" algn="l">
              <a:lnSpc>
                <a:spcPct val="100000"/>
              </a:lnSpc>
              <a:spcBef>
                <a:spcPts val="900"/>
              </a:spcBef>
              <a:spcAft>
                <a:spcPts val="0"/>
              </a:spcAft>
              <a:buSzPts val="1800"/>
              <a:buNone/>
            </a:pPr>
            <a:r>
              <a:t/>
            </a:r>
            <a:endParaRPr sz="2000">
              <a:solidFill>
                <a:srgbClr val="000000"/>
              </a:solidFill>
              <a:latin typeface="Arial"/>
              <a:ea typeface="Arial"/>
              <a:cs typeface="Arial"/>
              <a:sym typeface="Arial"/>
            </a:endParaRPr>
          </a:p>
          <a:p>
            <a:pPr indent="0" lvl="0" marL="457200" rtl="0" algn="l">
              <a:lnSpc>
                <a:spcPct val="90000"/>
              </a:lnSpc>
              <a:spcBef>
                <a:spcPts val="600"/>
              </a:spcBef>
              <a:spcAft>
                <a:spcPts val="0"/>
              </a:spcAft>
              <a:buSzPts val="1800"/>
              <a:buNone/>
            </a:pPr>
            <a:r>
              <a:t/>
            </a:r>
            <a:endParaRPr/>
          </a:p>
        </p:txBody>
      </p:sp>
      <p:pic>
        <p:nvPicPr>
          <p:cNvPr id="106" name="Google Shape;106;g7e015daedd_0_0"/>
          <p:cNvPicPr preferRelativeResize="0"/>
          <p:nvPr/>
        </p:nvPicPr>
        <p:blipFill>
          <a:blip r:embed="rId4">
            <a:alphaModFix/>
          </a:blip>
          <a:stretch>
            <a:fillRect/>
          </a:stretch>
        </p:blipFill>
        <p:spPr>
          <a:xfrm>
            <a:off x="7987395" y="1006425"/>
            <a:ext cx="4063174" cy="2289425"/>
          </a:xfrm>
          <a:prstGeom prst="rect">
            <a:avLst/>
          </a:prstGeom>
          <a:noFill/>
          <a:ln>
            <a:noFill/>
          </a:ln>
        </p:spPr>
      </p:pic>
      <p:pic>
        <p:nvPicPr>
          <p:cNvPr id="107" name="Google Shape;107;g7e015daedd_0_0"/>
          <p:cNvPicPr preferRelativeResize="0"/>
          <p:nvPr/>
        </p:nvPicPr>
        <p:blipFill>
          <a:blip r:embed="rId5">
            <a:alphaModFix/>
          </a:blip>
          <a:stretch>
            <a:fillRect/>
          </a:stretch>
        </p:blipFill>
        <p:spPr>
          <a:xfrm>
            <a:off x="7927750" y="3448250"/>
            <a:ext cx="4111850" cy="231935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p10"/>
          <p:cNvSpPr txBox="1"/>
          <p:nvPr/>
        </p:nvSpPr>
        <p:spPr>
          <a:xfrm>
            <a:off x="3057235" y="369455"/>
            <a:ext cx="643774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chemeClr val="dk1"/>
                </a:solidFill>
                <a:latin typeface="Impact"/>
                <a:ea typeface="Impact"/>
                <a:cs typeface="Impact"/>
                <a:sym typeface="Impact"/>
              </a:rPr>
              <a:t>THANK YOU FOR COMING!</a:t>
            </a:r>
            <a:endParaRPr b="0" i="0" sz="1400" u="none" cap="none" strike="noStrike">
              <a:solidFill>
                <a:srgbClr val="000000"/>
              </a:solidFill>
              <a:latin typeface="Arial"/>
              <a:ea typeface="Arial"/>
              <a:cs typeface="Arial"/>
              <a:sym typeface="Arial"/>
            </a:endParaRPr>
          </a:p>
        </p:txBody>
      </p:sp>
      <p:sp>
        <p:nvSpPr>
          <p:cNvPr id="233" name="Google Shape;233;p10"/>
          <p:cNvSpPr txBox="1"/>
          <p:nvPr/>
        </p:nvSpPr>
        <p:spPr>
          <a:xfrm>
            <a:off x="4862950" y="5691400"/>
            <a:ext cx="25950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Impact"/>
                <a:ea typeface="Impact"/>
                <a:cs typeface="Impact"/>
                <a:sym typeface="Impact"/>
              </a:rPr>
              <a:t>Stay In Touch</a:t>
            </a:r>
            <a:endParaRPr b="0" i="0" sz="1400" u="none" cap="none" strike="noStrike">
              <a:solidFill>
                <a:srgbClr val="000000"/>
              </a:solidFill>
              <a:latin typeface="Arial"/>
              <a:ea typeface="Arial"/>
              <a:cs typeface="Arial"/>
              <a:sym typeface="Arial"/>
            </a:endParaRPr>
          </a:p>
        </p:txBody>
      </p:sp>
      <p:sp>
        <p:nvSpPr>
          <p:cNvPr id="234" name="Google Shape;234;p10"/>
          <p:cNvSpPr txBox="1"/>
          <p:nvPr/>
        </p:nvSpPr>
        <p:spPr>
          <a:xfrm>
            <a:off x="3500582" y="6226935"/>
            <a:ext cx="706581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Impact"/>
                <a:ea typeface="Impact"/>
                <a:cs typeface="Impact"/>
                <a:sym typeface="Impact"/>
              </a:rPr>
              <a:t>IG &amp; TWITTER: UBEQUITYRESEARCH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ga9a4677e0f_0_20"/>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u="sng"/>
              <a:t>What is Options Trading?</a:t>
            </a:r>
            <a:endParaRPr u="sng"/>
          </a:p>
        </p:txBody>
      </p:sp>
      <p:sp>
        <p:nvSpPr>
          <p:cNvPr id="113" name="Google Shape;113;ga9a4677e0f_0_20"/>
          <p:cNvSpPr txBox="1"/>
          <p:nvPr>
            <p:ph idx="1" type="body"/>
          </p:nvPr>
        </p:nvSpPr>
        <p:spPr>
          <a:xfrm>
            <a:off x="230050" y="1006425"/>
            <a:ext cx="11861400" cy="5448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50">
                <a:solidFill>
                  <a:srgbClr val="000000"/>
                </a:solidFill>
                <a:latin typeface="Arial"/>
                <a:ea typeface="Arial"/>
                <a:cs typeface="Arial"/>
                <a:sym typeface="Arial"/>
              </a:rPr>
              <a:t>An </a:t>
            </a:r>
            <a:r>
              <a:rPr b="1" lang="en-US" sz="2050">
                <a:solidFill>
                  <a:srgbClr val="000000"/>
                </a:solidFill>
                <a:latin typeface="Arial"/>
                <a:ea typeface="Arial"/>
                <a:cs typeface="Arial"/>
                <a:sym typeface="Arial"/>
              </a:rPr>
              <a:t>option</a:t>
            </a:r>
            <a:r>
              <a:rPr lang="en-US" sz="2050">
                <a:solidFill>
                  <a:srgbClr val="000000"/>
                </a:solidFill>
                <a:latin typeface="Arial"/>
                <a:ea typeface="Arial"/>
                <a:cs typeface="Arial"/>
                <a:sym typeface="Arial"/>
              </a:rPr>
              <a:t> is a contract giving the buyer the right, but not the obligation, to buy (in the case of a call) or sell (in the case of a put) the underlying asset at a specific price on or before a certain date.</a:t>
            </a:r>
            <a:endParaRPr sz="205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05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050">
              <a:solidFill>
                <a:srgbClr val="000000"/>
              </a:solidFill>
              <a:latin typeface="Arial"/>
              <a:ea typeface="Arial"/>
              <a:cs typeface="Arial"/>
              <a:sym typeface="Arial"/>
            </a:endParaRPr>
          </a:p>
          <a:p>
            <a:pPr indent="-358775" lvl="0" marL="457200" rtl="0" algn="l">
              <a:lnSpc>
                <a:spcPct val="115000"/>
              </a:lnSpc>
              <a:spcBef>
                <a:spcPts val="0"/>
              </a:spcBef>
              <a:spcAft>
                <a:spcPts val="0"/>
              </a:spcAft>
              <a:buClr>
                <a:srgbClr val="000000"/>
              </a:buClr>
              <a:buSzPts val="2050"/>
              <a:buFont typeface="Arial"/>
              <a:buChar char="•"/>
            </a:pPr>
            <a:r>
              <a:rPr lang="en-US" sz="2050">
                <a:solidFill>
                  <a:srgbClr val="000000"/>
                </a:solidFill>
                <a:latin typeface="Arial"/>
                <a:ea typeface="Arial"/>
                <a:cs typeface="Arial"/>
                <a:sym typeface="Arial"/>
              </a:rPr>
              <a:t>Price is per 100 Contracts</a:t>
            </a:r>
            <a:endParaRPr sz="2050">
              <a:solidFill>
                <a:srgbClr val="000000"/>
              </a:solidFill>
              <a:latin typeface="Arial"/>
              <a:ea typeface="Arial"/>
              <a:cs typeface="Arial"/>
              <a:sym typeface="Arial"/>
            </a:endParaRPr>
          </a:p>
          <a:p>
            <a:pPr indent="-358775" lvl="0" marL="457200" rtl="0" algn="l">
              <a:lnSpc>
                <a:spcPct val="115000"/>
              </a:lnSpc>
              <a:spcBef>
                <a:spcPts val="0"/>
              </a:spcBef>
              <a:spcAft>
                <a:spcPts val="0"/>
              </a:spcAft>
              <a:buClr>
                <a:srgbClr val="000000"/>
              </a:buClr>
              <a:buSzPts val="2050"/>
              <a:buFont typeface="Arial"/>
              <a:buChar char="•"/>
            </a:pPr>
            <a:r>
              <a:rPr lang="en-US" sz="2050">
                <a:solidFill>
                  <a:srgbClr val="000000"/>
                </a:solidFill>
                <a:latin typeface="Arial"/>
                <a:ea typeface="Arial"/>
                <a:cs typeface="Arial"/>
                <a:sym typeface="Arial"/>
              </a:rPr>
              <a:t>Strike Price</a:t>
            </a:r>
            <a:endParaRPr sz="2050">
              <a:solidFill>
                <a:srgbClr val="000000"/>
              </a:solidFill>
              <a:latin typeface="Arial"/>
              <a:ea typeface="Arial"/>
              <a:cs typeface="Arial"/>
              <a:sym typeface="Arial"/>
            </a:endParaRPr>
          </a:p>
          <a:p>
            <a:pPr indent="-358775" lvl="0" marL="457200" rtl="0" algn="l">
              <a:lnSpc>
                <a:spcPct val="115000"/>
              </a:lnSpc>
              <a:spcBef>
                <a:spcPts val="0"/>
              </a:spcBef>
              <a:spcAft>
                <a:spcPts val="0"/>
              </a:spcAft>
              <a:buClr>
                <a:srgbClr val="000000"/>
              </a:buClr>
              <a:buSzPts val="2050"/>
              <a:buFont typeface="Arial"/>
              <a:buChar char="•"/>
            </a:pPr>
            <a:r>
              <a:rPr lang="en-US" sz="2050">
                <a:solidFill>
                  <a:srgbClr val="000000"/>
                </a:solidFill>
                <a:latin typeface="Arial"/>
                <a:ea typeface="Arial"/>
                <a:cs typeface="Arial"/>
                <a:sym typeface="Arial"/>
              </a:rPr>
              <a:t>Expiration</a:t>
            </a:r>
            <a:endParaRPr sz="2050">
              <a:solidFill>
                <a:srgbClr val="000000"/>
              </a:solidFill>
              <a:latin typeface="Arial"/>
              <a:ea typeface="Arial"/>
              <a:cs typeface="Arial"/>
              <a:sym typeface="Arial"/>
            </a:endParaRPr>
          </a:p>
          <a:p>
            <a:pPr indent="-358775" lvl="0" marL="457200" rtl="0" algn="l">
              <a:lnSpc>
                <a:spcPct val="115000"/>
              </a:lnSpc>
              <a:spcBef>
                <a:spcPts val="0"/>
              </a:spcBef>
              <a:spcAft>
                <a:spcPts val="0"/>
              </a:spcAft>
              <a:buClr>
                <a:srgbClr val="000000"/>
              </a:buClr>
              <a:buSzPts val="2050"/>
              <a:buFont typeface="Arial"/>
              <a:buChar char="•"/>
            </a:pPr>
            <a:r>
              <a:rPr lang="en-US" sz="2050">
                <a:solidFill>
                  <a:srgbClr val="000000"/>
                </a:solidFill>
                <a:latin typeface="Arial"/>
                <a:ea typeface="Arial"/>
                <a:cs typeface="Arial"/>
                <a:sym typeface="Arial"/>
              </a:rPr>
              <a:t>In the money (ITM)</a:t>
            </a:r>
            <a:endParaRPr sz="2050">
              <a:solidFill>
                <a:srgbClr val="000000"/>
              </a:solidFill>
              <a:latin typeface="Arial"/>
              <a:ea typeface="Arial"/>
              <a:cs typeface="Arial"/>
              <a:sym typeface="Arial"/>
            </a:endParaRPr>
          </a:p>
          <a:p>
            <a:pPr indent="-358775" lvl="0" marL="457200" rtl="0" algn="l">
              <a:lnSpc>
                <a:spcPct val="115000"/>
              </a:lnSpc>
              <a:spcBef>
                <a:spcPts val="0"/>
              </a:spcBef>
              <a:spcAft>
                <a:spcPts val="0"/>
              </a:spcAft>
              <a:buClr>
                <a:srgbClr val="000000"/>
              </a:buClr>
              <a:buSzPts val="2050"/>
              <a:buFont typeface="Arial"/>
              <a:buChar char="•"/>
            </a:pPr>
            <a:r>
              <a:rPr lang="en-US" sz="2050">
                <a:solidFill>
                  <a:srgbClr val="000000"/>
                </a:solidFill>
                <a:latin typeface="Arial"/>
                <a:ea typeface="Arial"/>
                <a:cs typeface="Arial"/>
                <a:sym typeface="Arial"/>
              </a:rPr>
              <a:t>Out of the money (OTM)</a:t>
            </a:r>
            <a:endParaRPr sz="2050">
              <a:solidFill>
                <a:srgbClr val="000000"/>
              </a:solidFill>
              <a:latin typeface="Arial"/>
              <a:ea typeface="Arial"/>
              <a:cs typeface="Arial"/>
              <a:sym typeface="Arial"/>
            </a:endParaRPr>
          </a:p>
          <a:p>
            <a:pPr indent="-358775" lvl="0" marL="457200" rtl="0" algn="l">
              <a:lnSpc>
                <a:spcPct val="115000"/>
              </a:lnSpc>
              <a:spcBef>
                <a:spcPts val="0"/>
              </a:spcBef>
              <a:spcAft>
                <a:spcPts val="0"/>
              </a:spcAft>
              <a:buClr>
                <a:srgbClr val="000000"/>
              </a:buClr>
              <a:buSzPts val="2050"/>
              <a:buFont typeface="Arial"/>
              <a:buChar char="•"/>
            </a:pPr>
            <a:r>
              <a:rPr lang="en-US" sz="2050">
                <a:solidFill>
                  <a:srgbClr val="000000"/>
                </a:solidFill>
                <a:latin typeface="Arial"/>
                <a:ea typeface="Arial"/>
                <a:cs typeface="Arial"/>
                <a:sym typeface="Arial"/>
              </a:rPr>
              <a:t>Time decay (Theta)</a:t>
            </a:r>
            <a:endParaRPr sz="2050">
              <a:solidFill>
                <a:srgbClr val="000000"/>
              </a:solidFill>
              <a:latin typeface="Arial"/>
              <a:ea typeface="Arial"/>
              <a:cs typeface="Arial"/>
              <a:sym typeface="Arial"/>
            </a:endParaRPr>
          </a:p>
          <a:p>
            <a:pPr indent="0" lvl="0" marL="457200" rtl="0" algn="l">
              <a:lnSpc>
                <a:spcPct val="100000"/>
              </a:lnSpc>
              <a:spcBef>
                <a:spcPts val="900"/>
              </a:spcBef>
              <a:spcAft>
                <a:spcPts val="0"/>
              </a:spcAft>
              <a:buSzPts val="1800"/>
              <a:buNone/>
            </a:pPr>
            <a:r>
              <a:t/>
            </a:r>
            <a:endParaRPr sz="2000">
              <a:solidFill>
                <a:srgbClr val="000000"/>
              </a:solidFill>
              <a:latin typeface="Arial"/>
              <a:ea typeface="Arial"/>
              <a:cs typeface="Arial"/>
              <a:sym typeface="Arial"/>
            </a:endParaRPr>
          </a:p>
          <a:p>
            <a:pPr indent="0" lvl="0" marL="457200" rtl="0" algn="l">
              <a:lnSpc>
                <a:spcPct val="90000"/>
              </a:lnSpc>
              <a:spcBef>
                <a:spcPts val="60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ga9a4677e0f_0_10"/>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u="sng"/>
              <a:t>Calls, Puts, and more</a:t>
            </a:r>
            <a:endParaRPr u="sng"/>
          </a:p>
        </p:txBody>
      </p:sp>
      <p:sp>
        <p:nvSpPr>
          <p:cNvPr id="119" name="Google Shape;119;ga9a4677e0f_0_10"/>
          <p:cNvSpPr txBox="1"/>
          <p:nvPr>
            <p:ph idx="1" type="body"/>
          </p:nvPr>
        </p:nvSpPr>
        <p:spPr>
          <a:xfrm>
            <a:off x="230050" y="1006425"/>
            <a:ext cx="11861400" cy="5448900"/>
          </a:xfrm>
          <a:prstGeom prst="rect">
            <a:avLst/>
          </a:prstGeom>
          <a:noFill/>
          <a:ln>
            <a:noFill/>
          </a:ln>
        </p:spPr>
        <p:txBody>
          <a:bodyPr anchorCtr="0" anchor="t" bIns="45700" lIns="91425" spcFirstLastPara="1" rIns="91425" wrap="square" tIns="45700">
            <a:noAutofit/>
          </a:bodyPr>
          <a:lstStyle/>
          <a:p>
            <a:pPr indent="-374650" lvl="0" marL="457200" rtl="0" algn="l">
              <a:lnSpc>
                <a:spcPct val="115000"/>
              </a:lnSpc>
              <a:spcBef>
                <a:spcPts val="0"/>
              </a:spcBef>
              <a:spcAft>
                <a:spcPts val="0"/>
              </a:spcAft>
              <a:buClr>
                <a:srgbClr val="000000"/>
              </a:buClr>
              <a:buSzPts val="2300"/>
              <a:buChar char="•"/>
            </a:pPr>
            <a:r>
              <a:rPr lang="en-US" sz="2300">
                <a:solidFill>
                  <a:srgbClr val="000000"/>
                </a:solidFill>
                <a:latin typeface="Arial"/>
                <a:ea typeface="Arial"/>
                <a:cs typeface="Arial"/>
                <a:sym typeface="Arial"/>
              </a:rPr>
              <a:t>Calls- a financial contract that gives the right but not the obligations to buy a stock</a:t>
            </a:r>
            <a:endParaRPr sz="23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300">
              <a:solidFill>
                <a:srgbClr val="000000"/>
              </a:solidFill>
              <a:latin typeface="Arial"/>
              <a:ea typeface="Arial"/>
              <a:cs typeface="Arial"/>
              <a:sym typeface="Arial"/>
            </a:endParaRPr>
          </a:p>
          <a:p>
            <a:pPr indent="-374650" lvl="0" marL="457200" rtl="0" algn="l">
              <a:lnSpc>
                <a:spcPct val="115000"/>
              </a:lnSpc>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R</a:t>
            </a:r>
            <a:r>
              <a:rPr lang="en-US" sz="2300">
                <a:solidFill>
                  <a:srgbClr val="000000"/>
                </a:solidFill>
                <a:latin typeface="Arial"/>
                <a:ea typeface="Arial"/>
                <a:cs typeface="Arial"/>
                <a:sym typeface="Arial"/>
              </a:rPr>
              <a:t>emember</a:t>
            </a:r>
            <a:r>
              <a:rPr lang="en-US" sz="2300">
                <a:solidFill>
                  <a:srgbClr val="000000"/>
                </a:solidFill>
                <a:latin typeface="Arial"/>
                <a:ea typeface="Arial"/>
                <a:cs typeface="Arial"/>
                <a:sym typeface="Arial"/>
              </a:rPr>
              <a:t> that calls and puts are decaying </a:t>
            </a:r>
            <a:r>
              <a:rPr lang="en-US" sz="2300">
                <a:solidFill>
                  <a:srgbClr val="000000"/>
                </a:solidFill>
                <a:latin typeface="Arial"/>
                <a:ea typeface="Arial"/>
                <a:cs typeface="Arial"/>
                <a:sym typeface="Arial"/>
              </a:rPr>
              <a:t>assets</a:t>
            </a:r>
            <a:endParaRPr sz="23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3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300">
              <a:solidFill>
                <a:srgbClr val="000000"/>
              </a:solidFill>
              <a:latin typeface="Arial"/>
              <a:ea typeface="Arial"/>
              <a:cs typeface="Arial"/>
              <a:sym typeface="Arial"/>
            </a:endParaRPr>
          </a:p>
          <a:p>
            <a:pPr indent="-374650" lvl="0" marL="457200" rtl="0" algn="l">
              <a:lnSpc>
                <a:spcPct val="115000"/>
              </a:lnSpc>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Puts- a </a:t>
            </a:r>
            <a:r>
              <a:rPr lang="en-US" sz="2300">
                <a:solidFill>
                  <a:srgbClr val="000000"/>
                </a:solidFill>
                <a:latin typeface="Arial"/>
                <a:ea typeface="Arial"/>
                <a:cs typeface="Arial"/>
                <a:sym typeface="Arial"/>
              </a:rPr>
              <a:t>financial</a:t>
            </a:r>
            <a:r>
              <a:rPr lang="en-US" sz="2300">
                <a:solidFill>
                  <a:srgbClr val="000000"/>
                </a:solidFill>
                <a:latin typeface="Arial"/>
                <a:ea typeface="Arial"/>
                <a:cs typeface="Arial"/>
                <a:sym typeface="Arial"/>
              </a:rPr>
              <a:t> contract that gives the right but not the obligation to sell a stock</a:t>
            </a:r>
            <a:endParaRPr sz="2300">
              <a:solidFill>
                <a:srgbClr val="000000"/>
              </a:solidFill>
              <a:latin typeface="Arial"/>
              <a:ea typeface="Arial"/>
              <a:cs typeface="Arial"/>
              <a:sym typeface="Arial"/>
            </a:endParaRPr>
          </a:p>
          <a:p>
            <a:pPr indent="0" lvl="0" marL="457200" rtl="0" algn="l">
              <a:lnSpc>
                <a:spcPct val="100000"/>
              </a:lnSpc>
              <a:spcBef>
                <a:spcPts val="900"/>
              </a:spcBef>
              <a:spcAft>
                <a:spcPts val="0"/>
              </a:spcAft>
              <a:buSzPts val="1800"/>
              <a:buNone/>
            </a:pPr>
            <a:r>
              <a:t/>
            </a:r>
            <a:endParaRPr sz="2000">
              <a:solidFill>
                <a:srgbClr val="000000"/>
              </a:solidFill>
              <a:latin typeface="Arial"/>
              <a:ea typeface="Arial"/>
              <a:cs typeface="Arial"/>
              <a:sym typeface="Arial"/>
            </a:endParaRPr>
          </a:p>
          <a:p>
            <a:pPr indent="0" lvl="0" marL="457200" rtl="0" algn="l">
              <a:lnSpc>
                <a:spcPct val="90000"/>
              </a:lnSpc>
              <a:spcBef>
                <a:spcPts val="600"/>
              </a:spcBef>
              <a:spcAft>
                <a:spcPts val="0"/>
              </a:spcAft>
              <a:buSzPts val="1800"/>
              <a:buNone/>
            </a:pPr>
            <a:r>
              <a:t/>
            </a:r>
            <a:endParaRPr/>
          </a:p>
        </p:txBody>
      </p:sp>
      <p:pic>
        <p:nvPicPr>
          <p:cNvPr id="120" name="Google Shape;120;ga9a4677e0f_0_10"/>
          <p:cNvPicPr preferRelativeResize="0"/>
          <p:nvPr/>
        </p:nvPicPr>
        <p:blipFill>
          <a:blip r:embed="rId4">
            <a:alphaModFix/>
          </a:blip>
          <a:stretch>
            <a:fillRect/>
          </a:stretch>
        </p:blipFill>
        <p:spPr>
          <a:xfrm>
            <a:off x="3926450" y="3555025"/>
            <a:ext cx="3740725" cy="2900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ga9a4677e0f_0_0"/>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u="sng"/>
              <a:t>Iron Condor/Butterfly</a:t>
            </a:r>
            <a:endParaRPr u="sng"/>
          </a:p>
        </p:txBody>
      </p:sp>
      <p:sp>
        <p:nvSpPr>
          <p:cNvPr id="126" name="Google Shape;126;ga9a4677e0f_0_0"/>
          <p:cNvSpPr txBox="1"/>
          <p:nvPr>
            <p:ph idx="1" type="body"/>
          </p:nvPr>
        </p:nvSpPr>
        <p:spPr>
          <a:xfrm>
            <a:off x="230050" y="1006425"/>
            <a:ext cx="11861400" cy="5448900"/>
          </a:xfrm>
          <a:prstGeom prst="rect">
            <a:avLst/>
          </a:prstGeom>
          <a:noFill/>
          <a:ln>
            <a:noFill/>
          </a:ln>
        </p:spPr>
        <p:txBody>
          <a:bodyPr anchorCtr="0" anchor="t" bIns="45700" lIns="91425" spcFirstLastPara="1" rIns="91425" wrap="square" tIns="45700">
            <a:noAutofit/>
          </a:bodyPr>
          <a:lstStyle/>
          <a:p>
            <a:pPr indent="-374650" lvl="0" marL="457200" rtl="0" algn="l">
              <a:lnSpc>
                <a:spcPct val="115000"/>
              </a:lnSpc>
              <a:spcBef>
                <a:spcPts val="0"/>
              </a:spcBef>
              <a:spcAft>
                <a:spcPts val="0"/>
              </a:spcAft>
              <a:buClr>
                <a:srgbClr val="000000"/>
              </a:buClr>
              <a:buSzPts val="2300"/>
              <a:buChar char="•"/>
            </a:pPr>
            <a:r>
              <a:t/>
            </a:r>
            <a:endParaRPr sz="2300">
              <a:solidFill>
                <a:srgbClr val="000000"/>
              </a:solidFill>
              <a:latin typeface="Arial"/>
              <a:ea typeface="Arial"/>
              <a:cs typeface="Arial"/>
              <a:sym typeface="Arial"/>
            </a:endParaRPr>
          </a:p>
          <a:p>
            <a:pPr indent="0" lvl="0" marL="457200" rtl="0" algn="l">
              <a:lnSpc>
                <a:spcPct val="100000"/>
              </a:lnSpc>
              <a:spcBef>
                <a:spcPts val="900"/>
              </a:spcBef>
              <a:spcAft>
                <a:spcPts val="0"/>
              </a:spcAft>
              <a:buSzPts val="1800"/>
              <a:buNone/>
            </a:pPr>
            <a:r>
              <a:t/>
            </a:r>
            <a:endParaRPr sz="2000">
              <a:solidFill>
                <a:srgbClr val="000000"/>
              </a:solidFill>
              <a:latin typeface="Arial"/>
              <a:ea typeface="Arial"/>
              <a:cs typeface="Arial"/>
              <a:sym typeface="Arial"/>
            </a:endParaRPr>
          </a:p>
          <a:p>
            <a:pPr indent="0" lvl="0" marL="457200" rtl="0" algn="l">
              <a:lnSpc>
                <a:spcPct val="90000"/>
              </a:lnSpc>
              <a:spcBef>
                <a:spcPts val="600"/>
              </a:spcBef>
              <a:spcAft>
                <a:spcPts val="0"/>
              </a:spcAft>
              <a:buSzPts val="1800"/>
              <a:buNone/>
            </a:pPr>
            <a:r>
              <a:t/>
            </a:r>
            <a:endParaRPr/>
          </a:p>
        </p:txBody>
      </p:sp>
      <p:pic>
        <p:nvPicPr>
          <p:cNvPr id="127" name="Google Shape;127;ga9a4677e0f_0_0"/>
          <p:cNvPicPr preferRelativeResize="0"/>
          <p:nvPr/>
        </p:nvPicPr>
        <p:blipFill>
          <a:blip r:embed="rId4">
            <a:alphaModFix/>
          </a:blip>
          <a:stretch>
            <a:fillRect/>
          </a:stretch>
        </p:blipFill>
        <p:spPr>
          <a:xfrm>
            <a:off x="472225" y="1006425"/>
            <a:ext cx="9090349" cy="5113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ga9a4677e0f_0_30"/>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u="sng"/>
              <a:t>Straddle/Strangle</a:t>
            </a:r>
            <a:endParaRPr u="sng"/>
          </a:p>
        </p:txBody>
      </p:sp>
      <p:sp>
        <p:nvSpPr>
          <p:cNvPr id="133" name="Google Shape;133;ga9a4677e0f_0_30"/>
          <p:cNvSpPr txBox="1"/>
          <p:nvPr>
            <p:ph idx="1" type="body"/>
          </p:nvPr>
        </p:nvSpPr>
        <p:spPr>
          <a:xfrm>
            <a:off x="230050" y="1006425"/>
            <a:ext cx="11861400" cy="54489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0"/>
              </a:spcBef>
              <a:spcAft>
                <a:spcPts val="0"/>
              </a:spcAft>
              <a:buClr>
                <a:srgbClr val="000000"/>
              </a:buClr>
              <a:buSzPts val="3200"/>
              <a:buChar char="•"/>
            </a:pPr>
            <a:r>
              <a:rPr b="1" lang="en-US" sz="2100">
                <a:solidFill>
                  <a:srgbClr val="222222"/>
                </a:solidFill>
                <a:latin typeface="Arial"/>
                <a:ea typeface="Arial"/>
                <a:cs typeface="Arial"/>
                <a:sym typeface="Arial"/>
              </a:rPr>
              <a:t>Straddles and strangles</a:t>
            </a:r>
            <a:r>
              <a:rPr lang="en-US" sz="2100">
                <a:solidFill>
                  <a:srgbClr val="222222"/>
                </a:solidFill>
                <a:latin typeface="Arial"/>
                <a:ea typeface="Arial"/>
                <a:cs typeface="Arial"/>
                <a:sym typeface="Arial"/>
              </a:rPr>
              <a:t> are both options strategies that allow an investor to benefit from significant moves </a:t>
            </a:r>
            <a:r>
              <a:rPr b="1" lang="en-US" sz="2100">
                <a:solidFill>
                  <a:srgbClr val="222222"/>
                </a:solidFill>
                <a:latin typeface="Arial"/>
                <a:ea typeface="Arial"/>
                <a:cs typeface="Arial"/>
                <a:sym typeface="Arial"/>
              </a:rPr>
              <a:t>in a</a:t>
            </a:r>
            <a:r>
              <a:rPr lang="en-US" sz="2100">
                <a:solidFill>
                  <a:srgbClr val="222222"/>
                </a:solidFill>
                <a:latin typeface="Arial"/>
                <a:ea typeface="Arial"/>
                <a:cs typeface="Arial"/>
                <a:sym typeface="Arial"/>
              </a:rPr>
              <a:t> stock's price, whether the stock moves up or down.</a:t>
            </a:r>
            <a:endParaRPr sz="3200">
              <a:solidFill>
                <a:srgbClr val="000000"/>
              </a:solidFill>
              <a:latin typeface="Arial"/>
              <a:ea typeface="Arial"/>
              <a:cs typeface="Arial"/>
              <a:sym typeface="Arial"/>
            </a:endParaRPr>
          </a:p>
          <a:p>
            <a:pPr indent="0" lvl="0" marL="457200" rtl="0" algn="l">
              <a:lnSpc>
                <a:spcPct val="100000"/>
              </a:lnSpc>
              <a:spcBef>
                <a:spcPts val="900"/>
              </a:spcBef>
              <a:spcAft>
                <a:spcPts val="0"/>
              </a:spcAft>
              <a:buSzPts val="1800"/>
              <a:buNone/>
            </a:pPr>
            <a:r>
              <a:t/>
            </a:r>
            <a:endParaRPr sz="2000">
              <a:solidFill>
                <a:srgbClr val="000000"/>
              </a:solidFill>
              <a:latin typeface="Arial"/>
              <a:ea typeface="Arial"/>
              <a:cs typeface="Arial"/>
              <a:sym typeface="Arial"/>
            </a:endParaRPr>
          </a:p>
          <a:p>
            <a:pPr indent="0" lvl="0" marL="457200" rtl="0" algn="l">
              <a:lnSpc>
                <a:spcPct val="90000"/>
              </a:lnSpc>
              <a:spcBef>
                <a:spcPts val="600"/>
              </a:spcBef>
              <a:spcAft>
                <a:spcPts val="0"/>
              </a:spcAft>
              <a:buSzPts val="1800"/>
              <a:buNone/>
            </a:pPr>
            <a:r>
              <a:t/>
            </a:r>
            <a:endParaRPr/>
          </a:p>
        </p:txBody>
      </p:sp>
      <p:pic>
        <p:nvPicPr>
          <p:cNvPr id="134" name="Google Shape;134;ga9a4677e0f_0_30"/>
          <p:cNvPicPr preferRelativeResize="0"/>
          <p:nvPr/>
        </p:nvPicPr>
        <p:blipFill>
          <a:blip r:embed="rId4">
            <a:alphaModFix/>
          </a:blip>
          <a:stretch>
            <a:fillRect/>
          </a:stretch>
        </p:blipFill>
        <p:spPr>
          <a:xfrm>
            <a:off x="4358875" y="3475100"/>
            <a:ext cx="7732573" cy="2915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ga9a4677e0f_0_5"/>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u="sng"/>
              <a:t>Understanding the </a:t>
            </a:r>
            <a:r>
              <a:rPr lang="en-US" u="sng"/>
              <a:t>Options Chain</a:t>
            </a:r>
            <a:endParaRPr u="sng"/>
          </a:p>
        </p:txBody>
      </p:sp>
      <p:sp>
        <p:nvSpPr>
          <p:cNvPr id="140" name="Google Shape;140;ga9a4677e0f_0_5"/>
          <p:cNvSpPr txBox="1"/>
          <p:nvPr>
            <p:ph idx="1" type="body"/>
          </p:nvPr>
        </p:nvSpPr>
        <p:spPr>
          <a:xfrm>
            <a:off x="349375" y="1086925"/>
            <a:ext cx="5103900" cy="5448900"/>
          </a:xfrm>
          <a:prstGeom prst="rect">
            <a:avLst/>
          </a:prstGeom>
          <a:noFill/>
          <a:ln>
            <a:noFill/>
          </a:ln>
        </p:spPr>
        <p:txBody>
          <a:bodyPr anchorCtr="0" anchor="t" bIns="45700" lIns="91425" spcFirstLastPara="1" rIns="91425" wrap="square" tIns="45700">
            <a:noAutofit/>
          </a:bodyPr>
          <a:lstStyle/>
          <a:p>
            <a:pPr indent="-374650" lvl="0" marL="457200" rtl="0" algn="l">
              <a:lnSpc>
                <a:spcPct val="115000"/>
              </a:lnSpc>
              <a:spcBef>
                <a:spcPts val="0"/>
              </a:spcBef>
              <a:spcAft>
                <a:spcPts val="0"/>
              </a:spcAft>
              <a:buClr>
                <a:srgbClr val="000000"/>
              </a:buClr>
              <a:buSzPts val="2300"/>
              <a:buChar char="•"/>
            </a:pPr>
            <a:r>
              <a:rPr lang="en-US" sz="2300">
                <a:solidFill>
                  <a:srgbClr val="000000"/>
                </a:solidFill>
                <a:latin typeface="Arial"/>
                <a:ea typeface="Arial"/>
                <a:cs typeface="Arial"/>
                <a:sym typeface="Arial"/>
              </a:rPr>
              <a:t>Understand bid and ask</a:t>
            </a:r>
            <a:endParaRPr sz="2300">
              <a:solidFill>
                <a:srgbClr val="000000"/>
              </a:solidFill>
              <a:latin typeface="Arial"/>
              <a:ea typeface="Arial"/>
              <a:cs typeface="Arial"/>
              <a:sym typeface="Arial"/>
            </a:endParaRPr>
          </a:p>
          <a:p>
            <a:pPr indent="-374650" lvl="0" marL="457200" rtl="0" algn="l">
              <a:lnSpc>
                <a:spcPct val="115000"/>
              </a:lnSpc>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Find the Expiration</a:t>
            </a:r>
            <a:endParaRPr sz="2300">
              <a:solidFill>
                <a:srgbClr val="000000"/>
              </a:solidFill>
              <a:latin typeface="Arial"/>
              <a:ea typeface="Arial"/>
              <a:cs typeface="Arial"/>
              <a:sym typeface="Arial"/>
            </a:endParaRPr>
          </a:p>
          <a:p>
            <a:pPr indent="-374650" lvl="0" marL="457200" rtl="0" algn="l">
              <a:lnSpc>
                <a:spcPct val="115000"/>
              </a:lnSpc>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Find the strike price</a:t>
            </a:r>
            <a:endParaRPr sz="2300">
              <a:solidFill>
                <a:srgbClr val="000000"/>
              </a:solidFill>
              <a:latin typeface="Arial"/>
              <a:ea typeface="Arial"/>
              <a:cs typeface="Arial"/>
              <a:sym typeface="Arial"/>
            </a:endParaRPr>
          </a:p>
          <a:p>
            <a:pPr indent="-374650" lvl="0" marL="457200" rtl="0" algn="l">
              <a:lnSpc>
                <a:spcPct val="115000"/>
              </a:lnSpc>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Understand the shaded area</a:t>
            </a:r>
            <a:endParaRPr sz="2300">
              <a:solidFill>
                <a:srgbClr val="000000"/>
              </a:solidFill>
              <a:latin typeface="Arial"/>
              <a:ea typeface="Arial"/>
              <a:cs typeface="Arial"/>
              <a:sym typeface="Arial"/>
            </a:endParaRPr>
          </a:p>
          <a:p>
            <a:pPr indent="-374650" lvl="0" marL="457200" rtl="0" algn="l">
              <a:lnSpc>
                <a:spcPct val="115000"/>
              </a:lnSpc>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Understand the greeks</a:t>
            </a:r>
            <a:endParaRPr sz="2300">
              <a:solidFill>
                <a:srgbClr val="000000"/>
              </a:solidFill>
              <a:latin typeface="Arial"/>
              <a:ea typeface="Arial"/>
              <a:cs typeface="Arial"/>
              <a:sym typeface="Arial"/>
            </a:endParaRPr>
          </a:p>
          <a:p>
            <a:pPr indent="0" lvl="0" marL="457200" rtl="0" algn="l">
              <a:lnSpc>
                <a:spcPct val="100000"/>
              </a:lnSpc>
              <a:spcBef>
                <a:spcPts val="900"/>
              </a:spcBef>
              <a:spcAft>
                <a:spcPts val="0"/>
              </a:spcAft>
              <a:buSzPts val="1800"/>
              <a:buNone/>
            </a:pPr>
            <a:r>
              <a:t/>
            </a:r>
            <a:endParaRPr sz="2000">
              <a:solidFill>
                <a:srgbClr val="000000"/>
              </a:solidFill>
              <a:latin typeface="Arial"/>
              <a:ea typeface="Arial"/>
              <a:cs typeface="Arial"/>
              <a:sym typeface="Arial"/>
            </a:endParaRPr>
          </a:p>
          <a:p>
            <a:pPr indent="0" lvl="0" marL="457200" rtl="0" algn="l">
              <a:lnSpc>
                <a:spcPct val="90000"/>
              </a:lnSpc>
              <a:spcBef>
                <a:spcPts val="600"/>
              </a:spcBef>
              <a:spcAft>
                <a:spcPts val="0"/>
              </a:spcAft>
              <a:buSzPts val="1800"/>
              <a:buNone/>
            </a:pPr>
            <a:r>
              <a:t/>
            </a:r>
            <a:endParaRPr/>
          </a:p>
        </p:txBody>
      </p:sp>
      <p:pic>
        <p:nvPicPr>
          <p:cNvPr id="141" name="Google Shape;141;ga9a4677e0f_0_5"/>
          <p:cNvPicPr preferRelativeResize="0"/>
          <p:nvPr/>
        </p:nvPicPr>
        <p:blipFill>
          <a:blip r:embed="rId4">
            <a:alphaModFix/>
          </a:blip>
          <a:stretch>
            <a:fillRect/>
          </a:stretch>
        </p:blipFill>
        <p:spPr>
          <a:xfrm>
            <a:off x="5448600" y="1086928"/>
            <a:ext cx="6310076" cy="3517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ga9a4677e0f_0_15"/>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u="sng"/>
              <a:t>The Greeks</a:t>
            </a:r>
            <a:endParaRPr u="sng"/>
          </a:p>
        </p:txBody>
      </p:sp>
      <p:sp>
        <p:nvSpPr>
          <p:cNvPr id="147" name="Google Shape;147;ga9a4677e0f_0_15"/>
          <p:cNvSpPr txBox="1"/>
          <p:nvPr>
            <p:ph idx="1" type="body"/>
          </p:nvPr>
        </p:nvSpPr>
        <p:spPr>
          <a:xfrm>
            <a:off x="230050" y="1006425"/>
            <a:ext cx="11861400" cy="5448900"/>
          </a:xfrm>
          <a:prstGeom prst="rect">
            <a:avLst/>
          </a:prstGeom>
          <a:noFill/>
          <a:ln>
            <a:noFill/>
          </a:ln>
        </p:spPr>
        <p:txBody>
          <a:bodyPr anchorCtr="0" anchor="t" bIns="45700" lIns="91425" spcFirstLastPara="1" rIns="91425" wrap="square" tIns="45700">
            <a:noAutofit/>
          </a:bodyPr>
          <a:lstStyle/>
          <a:p>
            <a:pPr indent="-374650" lvl="0" marL="457200" rtl="0" algn="l">
              <a:lnSpc>
                <a:spcPct val="200000"/>
              </a:lnSpc>
              <a:spcBef>
                <a:spcPts val="0"/>
              </a:spcBef>
              <a:spcAft>
                <a:spcPts val="0"/>
              </a:spcAft>
              <a:buClr>
                <a:srgbClr val="000000"/>
              </a:buClr>
              <a:buSzPts val="2300"/>
              <a:buChar char="•"/>
            </a:pPr>
            <a:r>
              <a:rPr lang="en-US" sz="2300">
                <a:solidFill>
                  <a:srgbClr val="000000"/>
                </a:solidFill>
                <a:latin typeface="Arial"/>
                <a:ea typeface="Arial"/>
                <a:cs typeface="Arial"/>
                <a:sym typeface="Arial"/>
              </a:rPr>
              <a:t>Delta: Shows how much the price will move for every dollar the stock moves (constantly changing)</a:t>
            </a:r>
            <a:endParaRPr sz="2300">
              <a:solidFill>
                <a:srgbClr val="000000"/>
              </a:solidFill>
              <a:latin typeface="Arial"/>
              <a:ea typeface="Arial"/>
              <a:cs typeface="Arial"/>
              <a:sym typeface="Arial"/>
            </a:endParaRPr>
          </a:p>
          <a:p>
            <a:pPr indent="-374650" lvl="0" marL="457200" rtl="0" algn="l">
              <a:lnSpc>
                <a:spcPct val="200000"/>
              </a:lnSpc>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Theta: The rate at which time decay affects an option</a:t>
            </a:r>
            <a:endParaRPr sz="2300">
              <a:solidFill>
                <a:srgbClr val="000000"/>
              </a:solidFill>
              <a:latin typeface="Arial"/>
              <a:ea typeface="Arial"/>
              <a:cs typeface="Arial"/>
              <a:sym typeface="Arial"/>
            </a:endParaRPr>
          </a:p>
          <a:p>
            <a:pPr indent="-374650" lvl="0" marL="457200" rtl="0" algn="l">
              <a:lnSpc>
                <a:spcPct val="200000"/>
              </a:lnSpc>
              <a:spcBef>
                <a:spcPts val="0"/>
              </a:spcBef>
              <a:spcAft>
                <a:spcPts val="0"/>
              </a:spcAft>
              <a:buClr>
                <a:srgbClr val="000000"/>
              </a:buClr>
              <a:buSzPts val="2300"/>
              <a:buFont typeface="Arial"/>
              <a:buChar char="•"/>
            </a:pPr>
            <a:r>
              <a:rPr lang="en-US" sz="2300">
                <a:solidFill>
                  <a:srgbClr val="000000"/>
                </a:solidFill>
                <a:latin typeface="Arial"/>
                <a:ea typeface="Arial"/>
                <a:cs typeface="Arial"/>
                <a:sym typeface="Arial"/>
              </a:rPr>
              <a:t>Gamma: The rate at which delta will change</a:t>
            </a:r>
            <a:endParaRPr sz="2300">
              <a:solidFill>
                <a:srgbClr val="000000"/>
              </a:solidFill>
              <a:latin typeface="Arial"/>
              <a:ea typeface="Arial"/>
              <a:cs typeface="Arial"/>
              <a:sym typeface="Arial"/>
            </a:endParaRPr>
          </a:p>
          <a:p>
            <a:pPr indent="0" lvl="0" marL="457200" rtl="0" algn="l">
              <a:lnSpc>
                <a:spcPct val="100000"/>
              </a:lnSpc>
              <a:spcBef>
                <a:spcPts val="900"/>
              </a:spcBef>
              <a:spcAft>
                <a:spcPts val="0"/>
              </a:spcAft>
              <a:buSzPts val="1800"/>
              <a:buNone/>
            </a:pPr>
            <a:r>
              <a:t/>
            </a:r>
            <a:endParaRPr sz="2000">
              <a:solidFill>
                <a:srgbClr val="000000"/>
              </a:solidFill>
              <a:latin typeface="Arial"/>
              <a:ea typeface="Arial"/>
              <a:cs typeface="Arial"/>
              <a:sym typeface="Arial"/>
            </a:endParaRPr>
          </a:p>
          <a:p>
            <a:pPr indent="0" lvl="0" marL="457200" rtl="0" algn="l">
              <a:lnSpc>
                <a:spcPct val="90000"/>
              </a:lnSpc>
              <a:spcBef>
                <a:spcPts val="600"/>
              </a:spcBef>
              <a:spcAft>
                <a:spcPts val="0"/>
              </a:spcAft>
              <a:buSzPts val="1800"/>
              <a:buNone/>
            </a:pPr>
            <a:r>
              <a:t/>
            </a:r>
            <a:endParaRPr/>
          </a:p>
        </p:txBody>
      </p:sp>
      <p:pic>
        <p:nvPicPr>
          <p:cNvPr id="148" name="Google Shape;148;ga9a4677e0f_0_15"/>
          <p:cNvPicPr preferRelativeResize="0"/>
          <p:nvPr/>
        </p:nvPicPr>
        <p:blipFill>
          <a:blip r:embed="rId4">
            <a:alphaModFix/>
          </a:blip>
          <a:stretch>
            <a:fillRect/>
          </a:stretch>
        </p:blipFill>
        <p:spPr>
          <a:xfrm>
            <a:off x="8210400" y="1901800"/>
            <a:ext cx="3881050" cy="2477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g7e015daedd_0_5"/>
          <p:cNvSpPr txBox="1"/>
          <p:nvPr>
            <p:ph type="title"/>
          </p:nvPr>
        </p:nvSpPr>
        <p:spPr>
          <a:xfrm>
            <a:off x="349375" y="172525"/>
            <a:ext cx="11842500" cy="146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500" u="sng"/>
              <a:t>Different types of Traders or Trading Strategies</a:t>
            </a:r>
            <a:endParaRPr sz="3000" u="sng"/>
          </a:p>
        </p:txBody>
      </p:sp>
      <p:sp>
        <p:nvSpPr>
          <p:cNvPr id="154" name="Google Shape;154;g7e015daedd_0_5"/>
          <p:cNvSpPr txBox="1"/>
          <p:nvPr/>
        </p:nvSpPr>
        <p:spPr>
          <a:xfrm>
            <a:off x="405800" y="1492025"/>
            <a:ext cx="10410000" cy="4834500"/>
          </a:xfrm>
          <a:prstGeom prst="rect">
            <a:avLst/>
          </a:prstGeom>
          <a:noFill/>
          <a:ln>
            <a:noFill/>
          </a:ln>
        </p:spPr>
        <p:txBody>
          <a:bodyPr anchorCtr="0" anchor="t" bIns="91425" lIns="91425" spcFirstLastPara="1" rIns="91425" wrap="square" tIns="91425">
            <a:noAutofit/>
          </a:bodyPr>
          <a:lstStyle/>
          <a:p>
            <a:pPr indent="-450850" lvl="0" marL="457200" marR="0" rtl="0" algn="l">
              <a:lnSpc>
                <a:spcPct val="100000"/>
              </a:lnSpc>
              <a:spcBef>
                <a:spcPts val="0"/>
              </a:spcBef>
              <a:spcAft>
                <a:spcPts val="0"/>
              </a:spcAft>
              <a:buClr>
                <a:srgbClr val="000000"/>
              </a:buClr>
              <a:buSzPts val="3500"/>
              <a:buFont typeface="Calibri"/>
              <a:buChar char="●"/>
            </a:pPr>
            <a:r>
              <a:rPr b="0" i="0" lang="en-US" sz="3500" u="none" cap="none" strike="noStrike">
                <a:solidFill>
                  <a:srgbClr val="000000"/>
                </a:solidFill>
                <a:latin typeface="Calibri"/>
                <a:ea typeface="Calibri"/>
                <a:cs typeface="Calibri"/>
                <a:sym typeface="Calibri"/>
              </a:rPr>
              <a:t>Scalp trading</a:t>
            </a:r>
            <a:endParaRPr b="0" i="0" sz="3500" u="none" cap="none" strike="noStrike">
              <a:solidFill>
                <a:srgbClr val="000000"/>
              </a:solidFill>
              <a:latin typeface="Calibri"/>
              <a:ea typeface="Calibri"/>
              <a:cs typeface="Calibri"/>
              <a:sym typeface="Calibri"/>
            </a:endParaRPr>
          </a:p>
          <a:p>
            <a:pPr indent="-450850" lvl="0" marL="457200" marR="0" rtl="0" algn="l">
              <a:lnSpc>
                <a:spcPct val="100000"/>
              </a:lnSpc>
              <a:spcBef>
                <a:spcPts val="0"/>
              </a:spcBef>
              <a:spcAft>
                <a:spcPts val="0"/>
              </a:spcAft>
              <a:buClr>
                <a:srgbClr val="000000"/>
              </a:buClr>
              <a:buSzPts val="3500"/>
              <a:buFont typeface="Calibri"/>
              <a:buChar char="●"/>
            </a:pPr>
            <a:r>
              <a:rPr b="0" i="0" lang="en-US" sz="3500" u="none" cap="none" strike="noStrike">
                <a:solidFill>
                  <a:srgbClr val="000000"/>
                </a:solidFill>
                <a:latin typeface="Calibri"/>
                <a:ea typeface="Calibri"/>
                <a:cs typeface="Calibri"/>
                <a:sym typeface="Calibri"/>
              </a:rPr>
              <a:t>Momentum Trading</a:t>
            </a:r>
            <a:endParaRPr b="0" i="0" sz="3500" u="none" cap="none" strike="noStrike">
              <a:solidFill>
                <a:srgbClr val="000000"/>
              </a:solidFill>
              <a:latin typeface="Calibri"/>
              <a:ea typeface="Calibri"/>
              <a:cs typeface="Calibri"/>
              <a:sym typeface="Calibri"/>
            </a:endParaRPr>
          </a:p>
          <a:p>
            <a:pPr indent="-450850" lvl="0" marL="457200" marR="0" rtl="0" algn="l">
              <a:lnSpc>
                <a:spcPct val="100000"/>
              </a:lnSpc>
              <a:spcBef>
                <a:spcPts val="0"/>
              </a:spcBef>
              <a:spcAft>
                <a:spcPts val="0"/>
              </a:spcAft>
              <a:buClr>
                <a:srgbClr val="000000"/>
              </a:buClr>
              <a:buSzPts val="3500"/>
              <a:buFont typeface="Calibri"/>
              <a:buChar char="●"/>
            </a:pPr>
            <a:r>
              <a:rPr b="0" i="0" lang="en-US" sz="3500" u="none" cap="none" strike="noStrike">
                <a:solidFill>
                  <a:srgbClr val="000000"/>
                </a:solidFill>
                <a:latin typeface="Calibri"/>
                <a:ea typeface="Calibri"/>
                <a:cs typeface="Calibri"/>
                <a:sym typeface="Calibri"/>
              </a:rPr>
              <a:t>Technical Trading</a:t>
            </a:r>
            <a:endParaRPr b="0" i="0" sz="3500" u="none" cap="none" strike="noStrike">
              <a:solidFill>
                <a:srgbClr val="000000"/>
              </a:solidFill>
              <a:latin typeface="Calibri"/>
              <a:ea typeface="Calibri"/>
              <a:cs typeface="Calibri"/>
              <a:sym typeface="Calibri"/>
            </a:endParaRPr>
          </a:p>
          <a:p>
            <a:pPr indent="-450850" lvl="0" marL="457200" marR="0" rtl="0" algn="l">
              <a:lnSpc>
                <a:spcPct val="100000"/>
              </a:lnSpc>
              <a:spcBef>
                <a:spcPts val="0"/>
              </a:spcBef>
              <a:spcAft>
                <a:spcPts val="0"/>
              </a:spcAft>
              <a:buClr>
                <a:srgbClr val="000000"/>
              </a:buClr>
              <a:buSzPts val="3500"/>
              <a:buFont typeface="Calibri"/>
              <a:buChar char="●"/>
            </a:pPr>
            <a:r>
              <a:rPr b="0" i="0" lang="en-US" sz="3500" u="none" cap="none" strike="noStrike">
                <a:solidFill>
                  <a:srgbClr val="000000"/>
                </a:solidFill>
                <a:latin typeface="Calibri"/>
                <a:ea typeface="Calibri"/>
                <a:cs typeface="Calibri"/>
                <a:sym typeface="Calibri"/>
              </a:rPr>
              <a:t>Fundamental Trading</a:t>
            </a:r>
            <a:endParaRPr b="0" i="0" sz="3500" u="none" cap="none" strike="noStrike">
              <a:solidFill>
                <a:srgbClr val="000000"/>
              </a:solidFill>
              <a:latin typeface="Calibri"/>
              <a:ea typeface="Calibri"/>
              <a:cs typeface="Calibri"/>
              <a:sym typeface="Calibri"/>
            </a:endParaRPr>
          </a:p>
          <a:p>
            <a:pPr indent="-450850" lvl="0" marL="457200" marR="0" rtl="0" algn="l">
              <a:lnSpc>
                <a:spcPct val="100000"/>
              </a:lnSpc>
              <a:spcBef>
                <a:spcPts val="0"/>
              </a:spcBef>
              <a:spcAft>
                <a:spcPts val="0"/>
              </a:spcAft>
              <a:buClr>
                <a:srgbClr val="000000"/>
              </a:buClr>
              <a:buSzPts val="3500"/>
              <a:buFont typeface="Calibri"/>
              <a:buChar char="●"/>
            </a:pPr>
            <a:r>
              <a:rPr b="0" i="0" lang="en-US" sz="3500" u="none" cap="none" strike="noStrike">
                <a:solidFill>
                  <a:srgbClr val="000000"/>
                </a:solidFill>
                <a:latin typeface="Calibri"/>
                <a:ea typeface="Calibri"/>
                <a:cs typeface="Calibri"/>
                <a:sym typeface="Calibri"/>
              </a:rPr>
              <a:t>Swing Trading</a:t>
            </a:r>
            <a:endParaRPr b="0" i="0" sz="3500" u="none" cap="none" strike="noStrike">
              <a:solidFill>
                <a:srgbClr val="000000"/>
              </a:solidFill>
              <a:latin typeface="Calibri"/>
              <a:ea typeface="Calibri"/>
              <a:cs typeface="Calibri"/>
              <a:sym typeface="Calibri"/>
            </a:endParaRPr>
          </a:p>
          <a:p>
            <a:pPr indent="-450850" lvl="0" marL="457200" marR="0" rtl="0" algn="l">
              <a:lnSpc>
                <a:spcPct val="100000"/>
              </a:lnSpc>
              <a:spcBef>
                <a:spcPts val="0"/>
              </a:spcBef>
              <a:spcAft>
                <a:spcPts val="0"/>
              </a:spcAft>
              <a:buClr>
                <a:srgbClr val="000000"/>
              </a:buClr>
              <a:buSzPts val="3500"/>
              <a:buFont typeface="Calibri"/>
              <a:buChar char="●"/>
            </a:pPr>
            <a:r>
              <a:rPr b="0" i="0" lang="en-US" sz="3500" u="none" cap="none" strike="noStrike">
                <a:solidFill>
                  <a:srgbClr val="000000"/>
                </a:solidFill>
                <a:latin typeface="Calibri"/>
                <a:ea typeface="Calibri"/>
                <a:cs typeface="Calibri"/>
                <a:sym typeface="Calibri"/>
              </a:rPr>
              <a:t>Day Trading</a:t>
            </a:r>
            <a:endParaRPr b="0" i="0" sz="35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2020-02-09T21:22:05Z</dcterms:created>
  <dc:creator>Connor</dc:creator>
</cp:coreProperties>
</file>