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joxw3gR5CpygJWXSHfM44pcv0g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3d23184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gc3d231842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3d231842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gc3d2318429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3d231842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gc3d2318429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9a4677e0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ga9a4677e0f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3d231842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gc3d2318429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9a4677e0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ga9a4677e0f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9a4677e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ga9a4677e0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9a4677e0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ga9a4677e0f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9a4677e0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ga9a4677e0f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9a4677e0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ga9a4677e0f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36c825ed9_5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g736c825ed9_5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6" name="Google Shape;3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hyperlink" Target="https://www.ubequityresearchgroup.com/about-1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hyperlink" Target="https://www.youtube.com/watch?v=rlZRtQkfK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>
            <p:ph type="ctrTitle"/>
          </p:nvPr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mpact"/>
              <a:buNone/>
            </a:pPr>
            <a:r>
              <a:rPr lang="en-US">
                <a:latin typeface="Impact"/>
                <a:ea typeface="Impact"/>
                <a:cs typeface="Impact"/>
                <a:sym typeface="Impact"/>
              </a:rPr>
              <a:t>UB Equity Research Group</a:t>
            </a:r>
            <a:endParaRPr/>
          </a:p>
        </p:txBody>
      </p:sp>
      <p:sp>
        <p:nvSpPr>
          <p:cNvPr id="97" name="Google Shape;97;p1"/>
          <p:cNvSpPr txBox="1"/>
          <p:nvPr>
            <p:ph idx="1" type="subTitle"/>
          </p:nvPr>
        </p:nvSpPr>
        <p:spPr>
          <a:xfrm>
            <a:off x="6746625" y="4750902"/>
            <a:ext cx="4645200" cy="14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Options trading and other trading basics</a:t>
            </a:r>
            <a:endParaRPr/>
          </a:p>
        </p:txBody>
      </p:sp>
      <p:sp>
        <p:nvSpPr>
          <p:cNvPr id="98" name="Google Shape;98;p1"/>
          <p:cNvSpPr/>
          <p:nvPr/>
        </p:nvSpPr>
        <p:spPr>
          <a:xfrm flipH="1">
            <a:off x="0" y="0"/>
            <a:ext cx="6172782" cy="6858000"/>
          </a:xfrm>
          <a:custGeom>
            <a:rect b="b" l="l" r="r" t="t"/>
            <a:pathLst>
              <a:path extrusionOk="0" h="6858000" w="6172782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food, glass&#10;&#10;Description automatically generated" id="99" name="Google Shape;99;p1"/>
          <p:cNvPicPr preferRelativeResize="0"/>
          <p:nvPr/>
        </p:nvPicPr>
        <p:blipFill rotWithShape="1">
          <a:blip r:embed="rId3">
            <a:alphaModFix/>
          </a:blip>
          <a:srcRect b="-1" l="20668" r="20694" t="0"/>
          <a:stretch/>
        </p:blipFill>
        <p:spPr>
          <a:xfrm>
            <a:off x="20" y="10"/>
            <a:ext cx="6024134" cy="6857990"/>
          </a:xfrm>
          <a:custGeom>
            <a:rect b="b" l="l" r="r" t="t"/>
            <a:pathLst>
              <a:path extrusionOk="0" h="6858000" w="6024154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3d2318429_0_0"/>
          <p:cNvSpPr txBox="1"/>
          <p:nvPr>
            <p:ph type="title"/>
          </p:nvPr>
        </p:nvSpPr>
        <p:spPr>
          <a:xfrm>
            <a:off x="349375" y="172525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Advanced options strategies</a:t>
            </a:r>
            <a:endParaRPr u="sng"/>
          </a:p>
        </p:txBody>
      </p:sp>
      <p:sp>
        <p:nvSpPr>
          <p:cNvPr id="158" name="Google Shape;158;gc3d2318429_0_0"/>
          <p:cNvSpPr txBox="1"/>
          <p:nvPr>
            <p:ph idx="1" type="body"/>
          </p:nvPr>
        </p:nvSpPr>
        <p:spPr>
          <a:xfrm>
            <a:off x="230050" y="1006425"/>
            <a:ext cx="118614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https://www.investopedia.com/trading/options-strategies/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3d2318429_0_5"/>
          <p:cNvSpPr txBox="1"/>
          <p:nvPr>
            <p:ph type="title"/>
          </p:nvPr>
        </p:nvSpPr>
        <p:spPr>
          <a:xfrm>
            <a:off x="349375" y="172525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Group announcements</a:t>
            </a:r>
            <a:endParaRPr u="sng"/>
          </a:p>
        </p:txBody>
      </p:sp>
      <p:sp>
        <p:nvSpPr>
          <p:cNvPr id="164" name="Google Shape;164;gc3d2318429_0_5"/>
          <p:cNvSpPr txBox="1"/>
          <p:nvPr>
            <p:ph idx="1" type="body"/>
          </p:nvPr>
        </p:nvSpPr>
        <p:spPr>
          <a:xfrm>
            <a:off x="230050" y="1006425"/>
            <a:ext cx="118614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65" name="Google Shape;165;gc3d2318429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5175" y="1086925"/>
            <a:ext cx="8388851" cy="516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3d2318429_0_13"/>
          <p:cNvSpPr txBox="1"/>
          <p:nvPr>
            <p:ph type="title"/>
          </p:nvPr>
        </p:nvSpPr>
        <p:spPr>
          <a:xfrm>
            <a:off x="349375" y="172525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Reminder: Gregg Fisher- Thurs. March 4th</a:t>
            </a:r>
            <a:endParaRPr u="sng"/>
          </a:p>
        </p:txBody>
      </p:sp>
      <p:sp>
        <p:nvSpPr>
          <p:cNvPr id="171" name="Google Shape;171;gc3d2318429_0_13"/>
          <p:cNvSpPr txBox="1"/>
          <p:nvPr>
            <p:ph idx="1" type="body"/>
          </p:nvPr>
        </p:nvSpPr>
        <p:spPr>
          <a:xfrm>
            <a:off x="230050" y="1006425"/>
            <a:ext cx="118614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https://www.investopedia.com/trading/options-strategies/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/>
          <p:nvPr/>
        </p:nvSpPr>
        <p:spPr>
          <a:xfrm>
            <a:off x="3057235" y="369455"/>
            <a:ext cx="643774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THANK YOU FOR COMING!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0"/>
          <p:cNvSpPr txBox="1"/>
          <p:nvPr/>
        </p:nvSpPr>
        <p:spPr>
          <a:xfrm>
            <a:off x="4862950" y="5691400"/>
            <a:ext cx="2595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Stay In Touch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0"/>
          <p:cNvSpPr txBox="1"/>
          <p:nvPr/>
        </p:nvSpPr>
        <p:spPr>
          <a:xfrm>
            <a:off x="3500582" y="6226935"/>
            <a:ext cx="706581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IG &amp; TWITTER: UBEQUITYRESEARCH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9a4677e0f_0_20"/>
          <p:cNvSpPr txBox="1"/>
          <p:nvPr>
            <p:ph type="title"/>
          </p:nvPr>
        </p:nvSpPr>
        <p:spPr>
          <a:xfrm>
            <a:off x="349375" y="172525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/>
              <a:t>Reminder- Member fees due tonight!</a:t>
            </a:r>
            <a:endParaRPr u="sng"/>
          </a:p>
        </p:txBody>
      </p:sp>
      <p:sp>
        <p:nvSpPr>
          <p:cNvPr id="105" name="Google Shape;105;ga9a4677e0f_0_20"/>
          <p:cNvSpPr txBox="1"/>
          <p:nvPr>
            <p:ph idx="1" type="body"/>
          </p:nvPr>
        </p:nvSpPr>
        <p:spPr>
          <a:xfrm>
            <a:off x="230050" y="1006425"/>
            <a:ext cx="118614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87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Char char="•"/>
            </a:pPr>
            <a:r>
              <a:rPr lang="en-US" sz="2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$30 via </a:t>
            </a:r>
            <a:r>
              <a:rPr lang="en-US" sz="20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https://www.ubequityresearchgroup.com/about-1</a:t>
            </a:r>
            <a:r>
              <a:rPr lang="en-US" sz="2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by sending $30 to @UBERG on Venmo with your full name and UB email in the description</a:t>
            </a:r>
            <a:endParaRPr sz="2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3d2318429_0_18"/>
          <p:cNvSpPr txBox="1"/>
          <p:nvPr>
            <p:ph type="title"/>
          </p:nvPr>
        </p:nvSpPr>
        <p:spPr>
          <a:xfrm>
            <a:off x="349375" y="172525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/>
              <a:t>What is Options Trading?</a:t>
            </a:r>
            <a:endParaRPr u="sng"/>
          </a:p>
        </p:txBody>
      </p:sp>
      <p:sp>
        <p:nvSpPr>
          <p:cNvPr id="111" name="Google Shape;111;gc3d2318429_0_18"/>
          <p:cNvSpPr txBox="1"/>
          <p:nvPr>
            <p:ph idx="1" type="body"/>
          </p:nvPr>
        </p:nvSpPr>
        <p:spPr>
          <a:xfrm>
            <a:off x="230050" y="1006425"/>
            <a:ext cx="118614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b="1" lang="en-US" sz="2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option</a:t>
            </a:r>
            <a:r>
              <a:rPr lang="en-US" sz="2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a contract giving the buyer the right, but not the obligation, to buy (in the case of a call) or sell (in the case of a put) the underlying asset at a specific price on or before a certain date.</a:t>
            </a:r>
            <a:endParaRPr sz="2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Char char="•"/>
            </a:pPr>
            <a:r>
              <a:rPr lang="en-US" sz="2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Price is per 100 Contracts</a:t>
            </a:r>
            <a:endParaRPr sz="2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Char char="•"/>
            </a:pPr>
            <a:r>
              <a:rPr lang="en-US" sz="2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Strike Price</a:t>
            </a:r>
            <a:endParaRPr sz="2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Char char="•"/>
            </a:pPr>
            <a:r>
              <a:rPr lang="en-US" sz="2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Expiration</a:t>
            </a:r>
            <a:endParaRPr sz="2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Char char="•"/>
            </a:pPr>
            <a:r>
              <a:rPr lang="en-US" sz="2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money (ITM)</a:t>
            </a:r>
            <a:endParaRPr sz="2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Char char="•"/>
            </a:pPr>
            <a:r>
              <a:rPr lang="en-US" sz="2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 of the money (OTM)</a:t>
            </a:r>
            <a:endParaRPr sz="2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Char char="•"/>
            </a:pPr>
            <a:r>
              <a:rPr lang="en-US" sz="2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decay (Theta)</a:t>
            </a:r>
            <a:endParaRPr sz="2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9a4677e0f_0_10"/>
          <p:cNvSpPr txBox="1"/>
          <p:nvPr>
            <p:ph type="title"/>
          </p:nvPr>
        </p:nvSpPr>
        <p:spPr>
          <a:xfrm>
            <a:off x="349375" y="172525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/>
              <a:t>Calls, Puts, and more</a:t>
            </a:r>
            <a:endParaRPr u="sng"/>
          </a:p>
        </p:txBody>
      </p:sp>
      <p:sp>
        <p:nvSpPr>
          <p:cNvPr id="117" name="Google Shape;117;ga9a4677e0f_0_10"/>
          <p:cNvSpPr txBox="1"/>
          <p:nvPr>
            <p:ph idx="1" type="body"/>
          </p:nvPr>
        </p:nvSpPr>
        <p:spPr>
          <a:xfrm>
            <a:off x="230050" y="1006425"/>
            <a:ext cx="118614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Calls- a financial contract that gives the right but not the obligations to buy a stock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-"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Remember that calls and puts are decaying assets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Puts- a financial contract that gives the right but not the obligation to sell a stock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18" name="Google Shape;118;ga9a4677e0f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6450" y="3555025"/>
            <a:ext cx="3740725" cy="29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9a4677e0f_0_0"/>
          <p:cNvSpPr txBox="1"/>
          <p:nvPr>
            <p:ph type="title"/>
          </p:nvPr>
        </p:nvSpPr>
        <p:spPr>
          <a:xfrm>
            <a:off x="349375" y="172525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/>
              <a:t>Iron Condor/Butterfly</a:t>
            </a:r>
            <a:endParaRPr u="sng"/>
          </a:p>
        </p:txBody>
      </p:sp>
      <p:sp>
        <p:nvSpPr>
          <p:cNvPr id="124" name="Google Shape;124;ga9a4677e0f_0_0"/>
          <p:cNvSpPr txBox="1"/>
          <p:nvPr>
            <p:ph idx="1" type="body"/>
          </p:nvPr>
        </p:nvSpPr>
        <p:spPr>
          <a:xfrm>
            <a:off x="230050" y="1006425"/>
            <a:ext cx="118614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t/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25" name="Google Shape;125;ga9a4677e0f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225" y="1006425"/>
            <a:ext cx="9090349" cy="511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9a4677e0f_0_30"/>
          <p:cNvSpPr txBox="1"/>
          <p:nvPr>
            <p:ph type="title"/>
          </p:nvPr>
        </p:nvSpPr>
        <p:spPr>
          <a:xfrm>
            <a:off x="349375" y="172525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/>
              <a:t>Straddle/Strangle</a:t>
            </a:r>
            <a:endParaRPr u="sng"/>
          </a:p>
        </p:txBody>
      </p:sp>
      <p:sp>
        <p:nvSpPr>
          <p:cNvPr id="131" name="Google Shape;131;ga9a4677e0f_0_30"/>
          <p:cNvSpPr txBox="1"/>
          <p:nvPr>
            <p:ph idx="1" type="body"/>
          </p:nvPr>
        </p:nvSpPr>
        <p:spPr>
          <a:xfrm>
            <a:off x="230050" y="1006425"/>
            <a:ext cx="118614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b="1" lang="en-US" sz="21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Straddles and strangles</a:t>
            </a:r>
            <a:r>
              <a:rPr lang="en-US" sz="21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are both options strategies that allow an investor to benefit from significant moves </a:t>
            </a:r>
            <a:r>
              <a:rPr b="1" lang="en-US" sz="21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in a</a:t>
            </a:r>
            <a:r>
              <a:rPr lang="en-US" sz="21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stock's price, whether the stock moves up or down.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32" name="Google Shape;132;ga9a4677e0f_0_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8875" y="3475100"/>
            <a:ext cx="7732573" cy="291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9a4677e0f_0_5"/>
          <p:cNvSpPr txBox="1"/>
          <p:nvPr>
            <p:ph type="title"/>
          </p:nvPr>
        </p:nvSpPr>
        <p:spPr>
          <a:xfrm>
            <a:off x="349375" y="172525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/>
              <a:t>Understanding the Options Chain</a:t>
            </a:r>
            <a:endParaRPr u="sng"/>
          </a:p>
        </p:txBody>
      </p:sp>
      <p:sp>
        <p:nvSpPr>
          <p:cNvPr id="138" name="Google Shape;138;ga9a4677e0f_0_5"/>
          <p:cNvSpPr txBox="1"/>
          <p:nvPr>
            <p:ph idx="1" type="body"/>
          </p:nvPr>
        </p:nvSpPr>
        <p:spPr>
          <a:xfrm>
            <a:off x="349375" y="1086925"/>
            <a:ext cx="51039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 bid and ask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the Expiration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the strike price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 the shaded area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 the greeks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39" name="Google Shape;139;ga9a4677e0f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8600" y="1086928"/>
            <a:ext cx="6310076" cy="351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9a4677e0f_0_15"/>
          <p:cNvSpPr txBox="1"/>
          <p:nvPr>
            <p:ph type="title"/>
          </p:nvPr>
        </p:nvSpPr>
        <p:spPr>
          <a:xfrm>
            <a:off x="349375" y="172525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/>
              <a:t>The Greeks</a:t>
            </a:r>
            <a:endParaRPr u="sng"/>
          </a:p>
        </p:txBody>
      </p:sp>
      <p:sp>
        <p:nvSpPr>
          <p:cNvPr id="145" name="Google Shape;145;ga9a4677e0f_0_15"/>
          <p:cNvSpPr txBox="1"/>
          <p:nvPr>
            <p:ph idx="1" type="body"/>
          </p:nvPr>
        </p:nvSpPr>
        <p:spPr>
          <a:xfrm>
            <a:off x="230050" y="1006425"/>
            <a:ext cx="118614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Delta: Shows how much the price will move for every dollar the stock moves (constantly changing)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Theta: The rate at which time decay affects an option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Gamma: The rate at which delta will change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Vega- Change in implied volatility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46" name="Google Shape;146;ga9a4677e0f_0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0400" y="1901800"/>
            <a:ext cx="3881050" cy="24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36c825ed9_5_51"/>
          <p:cNvSpPr txBox="1"/>
          <p:nvPr>
            <p:ph type="title"/>
          </p:nvPr>
        </p:nvSpPr>
        <p:spPr>
          <a:xfrm>
            <a:off x="349375" y="172525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Have some free time? Learn more!</a:t>
            </a:r>
            <a:endParaRPr u="sng"/>
          </a:p>
        </p:txBody>
      </p:sp>
      <p:sp>
        <p:nvSpPr>
          <p:cNvPr id="152" name="Google Shape;152;g736c825ed9_5_51"/>
          <p:cNvSpPr txBox="1"/>
          <p:nvPr>
            <p:ph idx="1" type="body"/>
          </p:nvPr>
        </p:nvSpPr>
        <p:spPr>
          <a:xfrm>
            <a:off x="230050" y="1006425"/>
            <a:ext cx="118614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Watch this video to learn some of the basics of technical analysis or TA.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https://www.youtube.com/watch?v=rlZRtQkfK04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2020-02-09T21:22:05Z</dcterms:created>
  <dc:creator>Connor</dc:creator>
</cp:coreProperties>
</file>